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7" r:id="rId11"/>
    <p:sldId id="264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89" r:id="rId20"/>
    <p:sldId id="293" r:id="rId21"/>
    <p:sldId id="277" r:id="rId22"/>
    <p:sldId id="274" r:id="rId23"/>
    <p:sldId id="275" r:id="rId24"/>
    <p:sldId id="276" r:id="rId25"/>
    <p:sldId id="282" r:id="rId26"/>
    <p:sldId id="283" r:id="rId27"/>
    <p:sldId id="291" r:id="rId28"/>
    <p:sldId id="278" r:id="rId29"/>
    <p:sldId id="280" r:id="rId30"/>
    <p:sldId id="284" r:id="rId31"/>
    <p:sldId id="294" r:id="rId32"/>
    <p:sldId id="285" r:id="rId33"/>
    <p:sldId id="290" r:id="rId34"/>
    <p:sldId id="286" r:id="rId35"/>
    <p:sldId id="287" r:id="rId36"/>
    <p:sldId id="288" r:id="rId37"/>
    <p:sldId id="292" r:id="rId38"/>
  </p:sldIdLst>
  <p:sldSz cx="9144000" cy="6858000" type="screen4x3"/>
  <p:notesSz cx="6858000" cy="9947275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D5CC4-A3E1-4E02-85E6-21FD0A8A49E4}" type="doc">
      <dgm:prSet loTypeId="urn:microsoft.com/office/officeart/2005/8/layout/hierarchy1" loCatId="hierarchy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hr-HR"/>
        </a:p>
      </dgm:t>
    </dgm:pt>
    <dgm:pt modelId="{FBB3AB12-B3D8-4DE3-984B-E248D217BEE9}">
      <dgm:prSet phldrT="[Tekst]" custT="1"/>
      <dgm:spPr/>
      <dgm:t>
        <a:bodyPr/>
        <a:lstStyle/>
        <a:p>
          <a:r>
            <a:rPr lang="hr-HR" sz="3000" dirty="0">
              <a:latin typeface="+mn-lt"/>
              <a:cs typeface="Arial" pitchFamily="34" charset="0"/>
            </a:rPr>
            <a:t>Matura se sastoji od </a:t>
          </a:r>
        </a:p>
      </dgm:t>
    </dgm:pt>
    <dgm:pt modelId="{047FDC1D-5EF8-457F-8AD6-B5F973570404}" type="parTrans" cxnId="{794FE2F5-B7DF-47EB-960F-B6F2A2CB2EDD}">
      <dgm:prSet/>
      <dgm:spPr/>
      <dgm:t>
        <a:bodyPr/>
        <a:lstStyle/>
        <a:p>
          <a:endParaRPr lang="hr-HR"/>
        </a:p>
      </dgm:t>
    </dgm:pt>
    <dgm:pt modelId="{C5F46E3A-3B5A-4E3A-886B-45FC80661F9A}" type="sibTrans" cxnId="{794FE2F5-B7DF-47EB-960F-B6F2A2CB2EDD}">
      <dgm:prSet/>
      <dgm:spPr/>
      <dgm:t>
        <a:bodyPr/>
        <a:lstStyle/>
        <a:p>
          <a:endParaRPr lang="hr-HR"/>
        </a:p>
      </dgm:t>
    </dgm:pt>
    <dgm:pt modelId="{E00A9DF7-AA0F-4B0B-90E4-EFFEBDA132BE}">
      <dgm:prSet phldrT="[Tekst]" custT="1"/>
      <dgm:spPr/>
      <dgm:t>
        <a:bodyPr/>
        <a:lstStyle/>
        <a:p>
          <a:r>
            <a:rPr lang="hr-HR" sz="3000" dirty="0">
              <a:latin typeface="+mn-lt"/>
              <a:cs typeface="Arial" pitchFamily="34" charset="0"/>
            </a:rPr>
            <a:t>Obrane maturalnog rada </a:t>
          </a:r>
          <a:endParaRPr lang="hr-HR" sz="3000" dirty="0">
            <a:latin typeface="+mn-lt"/>
          </a:endParaRPr>
        </a:p>
      </dgm:t>
    </dgm:pt>
    <dgm:pt modelId="{C1F043D0-4FF8-4890-BF37-E5E79688DF9E}" type="parTrans" cxnId="{1CDCC31D-362D-4687-BB90-2BFF9347C5F3}">
      <dgm:prSet/>
      <dgm:spPr/>
      <dgm:t>
        <a:bodyPr/>
        <a:lstStyle/>
        <a:p>
          <a:endParaRPr lang="hr-HR"/>
        </a:p>
      </dgm:t>
    </dgm:pt>
    <dgm:pt modelId="{96CAD119-5C99-4EED-9EDA-BF34C4DA6E78}" type="sibTrans" cxnId="{1CDCC31D-362D-4687-BB90-2BFF9347C5F3}">
      <dgm:prSet/>
      <dgm:spPr/>
      <dgm:t>
        <a:bodyPr/>
        <a:lstStyle/>
        <a:p>
          <a:endParaRPr lang="hr-HR"/>
        </a:p>
      </dgm:t>
    </dgm:pt>
    <dgm:pt modelId="{C80EF7B9-F4A2-463C-A5E4-F6D846A9BD8E}">
      <dgm:prSet phldrT="[Tekst]" custT="1"/>
      <dgm:spPr/>
      <dgm:t>
        <a:bodyPr/>
        <a:lstStyle/>
        <a:p>
          <a:r>
            <a:rPr lang="hr-HR" sz="3000" dirty="0">
              <a:latin typeface="+mn-lt"/>
              <a:cs typeface="Arial" pitchFamily="34" charset="0"/>
            </a:rPr>
            <a:t>Dva obvezna predmeta  </a:t>
          </a:r>
          <a:endParaRPr lang="hr-HR" sz="3000" dirty="0">
            <a:latin typeface="+mn-lt"/>
          </a:endParaRPr>
        </a:p>
      </dgm:t>
    </dgm:pt>
    <dgm:pt modelId="{37F929C6-AEBD-469F-9C13-D1D3628FC20A}" type="parTrans" cxnId="{14D0965C-5B5A-446D-8BD9-F44966672654}">
      <dgm:prSet/>
      <dgm:spPr/>
      <dgm:t>
        <a:bodyPr/>
        <a:lstStyle/>
        <a:p>
          <a:endParaRPr lang="hr-HR"/>
        </a:p>
      </dgm:t>
    </dgm:pt>
    <dgm:pt modelId="{3F755879-5697-4EA7-8A04-A3485C242C85}" type="sibTrans" cxnId="{14D0965C-5B5A-446D-8BD9-F44966672654}">
      <dgm:prSet/>
      <dgm:spPr/>
      <dgm:t>
        <a:bodyPr/>
        <a:lstStyle/>
        <a:p>
          <a:endParaRPr lang="hr-HR"/>
        </a:p>
      </dgm:t>
    </dgm:pt>
    <dgm:pt modelId="{ACCC3D78-1EBA-44CA-9550-A34A8DA80B37}">
      <dgm:prSet phldrT="[Tekst]" custT="1"/>
      <dgm:spPr/>
      <dgm:t>
        <a:bodyPr/>
        <a:lstStyle/>
        <a:p>
          <a:r>
            <a:rPr lang="hr-HR" sz="3000" dirty="0">
              <a:latin typeface="+mn-lt"/>
              <a:cs typeface="Arial" pitchFamily="34" charset="0"/>
            </a:rPr>
            <a:t>Jednog izbornog predmeta </a:t>
          </a:r>
          <a:endParaRPr lang="hr-HR" sz="3000" dirty="0">
            <a:latin typeface="+mn-lt"/>
          </a:endParaRPr>
        </a:p>
      </dgm:t>
    </dgm:pt>
    <dgm:pt modelId="{382EDDDF-E4C7-46BC-ABD4-753AB81831F1}" type="parTrans" cxnId="{A7160F73-CBD0-40E2-BD40-E96CEBD8F43E}">
      <dgm:prSet/>
      <dgm:spPr/>
      <dgm:t>
        <a:bodyPr/>
        <a:lstStyle/>
        <a:p>
          <a:endParaRPr lang="hr-HR"/>
        </a:p>
      </dgm:t>
    </dgm:pt>
    <dgm:pt modelId="{81154754-1A05-4014-910C-148B287B7879}" type="sibTrans" cxnId="{A7160F73-CBD0-40E2-BD40-E96CEBD8F43E}">
      <dgm:prSet/>
      <dgm:spPr/>
      <dgm:t>
        <a:bodyPr/>
        <a:lstStyle/>
        <a:p>
          <a:endParaRPr lang="hr-HR"/>
        </a:p>
      </dgm:t>
    </dgm:pt>
    <dgm:pt modelId="{2FE55D53-F71C-43C7-AAAA-022C9B15B8D3}" type="pres">
      <dgm:prSet presAssocID="{9E0D5CC4-A3E1-4E02-85E6-21FD0A8A49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129692-483F-436F-9EBD-847241A6EDDE}" type="pres">
      <dgm:prSet presAssocID="{FBB3AB12-B3D8-4DE3-984B-E248D217BEE9}" presName="hierRoot1" presStyleCnt="0"/>
      <dgm:spPr/>
    </dgm:pt>
    <dgm:pt modelId="{BCB1C223-C2BB-415C-B6FD-37D862F67FEC}" type="pres">
      <dgm:prSet presAssocID="{FBB3AB12-B3D8-4DE3-984B-E248D217BEE9}" presName="composite" presStyleCnt="0"/>
      <dgm:spPr/>
    </dgm:pt>
    <dgm:pt modelId="{62C98810-C650-402E-B426-90A1F499CD00}" type="pres">
      <dgm:prSet presAssocID="{FBB3AB12-B3D8-4DE3-984B-E248D217BEE9}" presName="background" presStyleLbl="node0" presStyleIdx="0" presStyleCnt="1"/>
      <dgm:spPr/>
    </dgm:pt>
    <dgm:pt modelId="{C9F782C5-8EBF-4C92-A382-F4B4B596A416}" type="pres">
      <dgm:prSet presAssocID="{FBB3AB12-B3D8-4DE3-984B-E248D217BEE9}" presName="text" presStyleLbl="fgAcc0" presStyleIdx="0" presStyleCnt="1">
        <dgm:presLayoutVars>
          <dgm:chPref val="3"/>
        </dgm:presLayoutVars>
      </dgm:prSet>
      <dgm:spPr/>
    </dgm:pt>
    <dgm:pt modelId="{8814E335-CB4B-4812-8BE7-A08036B0B88F}" type="pres">
      <dgm:prSet presAssocID="{FBB3AB12-B3D8-4DE3-984B-E248D217BEE9}" presName="hierChild2" presStyleCnt="0"/>
      <dgm:spPr/>
    </dgm:pt>
    <dgm:pt modelId="{E3F5D766-E10E-4D95-B8FB-9871BEC64E4E}" type="pres">
      <dgm:prSet presAssocID="{C1F043D0-4FF8-4890-BF37-E5E79688DF9E}" presName="Name10" presStyleLbl="parChTrans1D2" presStyleIdx="0" presStyleCnt="3"/>
      <dgm:spPr/>
    </dgm:pt>
    <dgm:pt modelId="{7762B4A9-2E94-4C97-8F62-80AFEC7DAEE8}" type="pres">
      <dgm:prSet presAssocID="{E00A9DF7-AA0F-4B0B-90E4-EFFEBDA132BE}" presName="hierRoot2" presStyleCnt="0"/>
      <dgm:spPr/>
    </dgm:pt>
    <dgm:pt modelId="{A1F11975-E963-4C5E-A24C-4784AFB6AAB6}" type="pres">
      <dgm:prSet presAssocID="{E00A9DF7-AA0F-4B0B-90E4-EFFEBDA132BE}" presName="composite2" presStyleCnt="0"/>
      <dgm:spPr/>
    </dgm:pt>
    <dgm:pt modelId="{C8DC1FA0-A17A-4DCA-9930-A50F9C35E4DC}" type="pres">
      <dgm:prSet presAssocID="{E00A9DF7-AA0F-4B0B-90E4-EFFEBDA132BE}" presName="background2" presStyleLbl="node2" presStyleIdx="0" presStyleCnt="3"/>
      <dgm:spPr/>
    </dgm:pt>
    <dgm:pt modelId="{30241DC7-EE33-40C5-B8C0-C66F0B9BA344}" type="pres">
      <dgm:prSet presAssocID="{E00A9DF7-AA0F-4B0B-90E4-EFFEBDA132BE}" presName="text2" presStyleLbl="fgAcc2" presStyleIdx="0" presStyleCnt="3" custScaleX="112348" custScaleY="117814">
        <dgm:presLayoutVars>
          <dgm:chPref val="3"/>
        </dgm:presLayoutVars>
      </dgm:prSet>
      <dgm:spPr/>
    </dgm:pt>
    <dgm:pt modelId="{94E23958-B16C-481D-8334-8B14BD389CA7}" type="pres">
      <dgm:prSet presAssocID="{E00A9DF7-AA0F-4B0B-90E4-EFFEBDA132BE}" presName="hierChild3" presStyleCnt="0"/>
      <dgm:spPr/>
    </dgm:pt>
    <dgm:pt modelId="{59FFA734-0B8C-46B7-8119-2600668A51A4}" type="pres">
      <dgm:prSet presAssocID="{37F929C6-AEBD-469F-9C13-D1D3628FC20A}" presName="Name10" presStyleLbl="parChTrans1D2" presStyleIdx="1" presStyleCnt="3"/>
      <dgm:spPr/>
    </dgm:pt>
    <dgm:pt modelId="{AC09E9DE-0F90-46D9-BB2A-C2A8C6EEA300}" type="pres">
      <dgm:prSet presAssocID="{C80EF7B9-F4A2-463C-A5E4-F6D846A9BD8E}" presName="hierRoot2" presStyleCnt="0"/>
      <dgm:spPr/>
    </dgm:pt>
    <dgm:pt modelId="{AE46A531-B697-40F0-8717-3A7434AA4A90}" type="pres">
      <dgm:prSet presAssocID="{C80EF7B9-F4A2-463C-A5E4-F6D846A9BD8E}" presName="composite2" presStyleCnt="0"/>
      <dgm:spPr/>
    </dgm:pt>
    <dgm:pt modelId="{C575E044-5A5D-4493-A2C4-67F8A99E97DD}" type="pres">
      <dgm:prSet presAssocID="{C80EF7B9-F4A2-463C-A5E4-F6D846A9BD8E}" presName="background2" presStyleLbl="node2" presStyleIdx="1" presStyleCnt="3"/>
      <dgm:spPr/>
    </dgm:pt>
    <dgm:pt modelId="{A161F90B-0540-4A85-A581-83A20129EA87}" type="pres">
      <dgm:prSet presAssocID="{C80EF7B9-F4A2-463C-A5E4-F6D846A9BD8E}" presName="text2" presStyleLbl="fgAcc2" presStyleIdx="1" presStyleCnt="3" custScaleY="119442">
        <dgm:presLayoutVars>
          <dgm:chPref val="3"/>
        </dgm:presLayoutVars>
      </dgm:prSet>
      <dgm:spPr/>
    </dgm:pt>
    <dgm:pt modelId="{C650F7FC-8124-45F6-955A-03699F986495}" type="pres">
      <dgm:prSet presAssocID="{C80EF7B9-F4A2-463C-A5E4-F6D846A9BD8E}" presName="hierChild3" presStyleCnt="0"/>
      <dgm:spPr/>
    </dgm:pt>
    <dgm:pt modelId="{046E3E9A-1145-410A-A130-363147426AD1}" type="pres">
      <dgm:prSet presAssocID="{382EDDDF-E4C7-46BC-ABD4-753AB81831F1}" presName="Name10" presStyleLbl="parChTrans1D2" presStyleIdx="2" presStyleCnt="3"/>
      <dgm:spPr/>
    </dgm:pt>
    <dgm:pt modelId="{43817619-9C57-426B-B86F-21DAC2A86E95}" type="pres">
      <dgm:prSet presAssocID="{ACCC3D78-1EBA-44CA-9550-A34A8DA80B37}" presName="hierRoot2" presStyleCnt="0"/>
      <dgm:spPr/>
    </dgm:pt>
    <dgm:pt modelId="{795BF2A5-08F6-4408-A470-B9D3D034F0AE}" type="pres">
      <dgm:prSet presAssocID="{ACCC3D78-1EBA-44CA-9550-A34A8DA80B37}" presName="composite2" presStyleCnt="0"/>
      <dgm:spPr/>
    </dgm:pt>
    <dgm:pt modelId="{13DE3F1C-4617-47E1-B2DB-1940C455A91D}" type="pres">
      <dgm:prSet presAssocID="{ACCC3D78-1EBA-44CA-9550-A34A8DA80B37}" presName="background2" presStyleLbl="node2" presStyleIdx="2" presStyleCnt="3"/>
      <dgm:spPr/>
    </dgm:pt>
    <dgm:pt modelId="{9FCB6238-C078-4AF3-8963-A3E3D6909C52}" type="pres">
      <dgm:prSet presAssocID="{ACCC3D78-1EBA-44CA-9550-A34A8DA80B37}" presName="text2" presStyleLbl="fgAcc2" presStyleIdx="2" presStyleCnt="3" custScaleY="116186">
        <dgm:presLayoutVars>
          <dgm:chPref val="3"/>
        </dgm:presLayoutVars>
      </dgm:prSet>
      <dgm:spPr/>
    </dgm:pt>
    <dgm:pt modelId="{D9E13FB7-AD54-44D0-AC76-4CB483D8F630}" type="pres">
      <dgm:prSet presAssocID="{ACCC3D78-1EBA-44CA-9550-A34A8DA80B37}" presName="hierChild3" presStyleCnt="0"/>
      <dgm:spPr/>
    </dgm:pt>
  </dgm:ptLst>
  <dgm:cxnLst>
    <dgm:cxn modelId="{1CDCC31D-362D-4687-BB90-2BFF9347C5F3}" srcId="{FBB3AB12-B3D8-4DE3-984B-E248D217BEE9}" destId="{E00A9DF7-AA0F-4B0B-90E4-EFFEBDA132BE}" srcOrd="0" destOrd="0" parTransId="{C1F043D0-4FF8-4890-BF37-E5E79688DF9E}" sibTransId="{96CAD119-5C99-4EED-9EDA-BF34C4DA6E78}"/>
    <dgm:cxn modelId="{B8661033-E066-4C78-B2A6-592A8D86D095}" type="presOf" srcId="{37F929C6-AEBD-469F-9C13-D1D3628FC20A}" destId="{59FFA734-0B8C-46B7-8119-2600668A51A4}" srcOrd="0" destOrd="0" presId="urn:microsoft.com/office/officeart/2005/8/layout/hierarchy1"/>
    <dgm:cxn modelId="{14D0965C-5B5A-446D-8BD9-F44966672654}" srcId="{FBB3AB12-B3D8-4DE3-984B-E248D217BEE9}" destId="{C80EF7B9-F4A2-463C-A5E4-F6D846A9BD8E}" srcOrd="1" destOrd="0" parTransId="{37F929C6-AEBD-469F-9C13-D1D3628FC20A}" sibTransId="{3F755879-5697-4EA7-8A04-A3485C242C85}"/>
    <dgm:cxn modelId="{FDE3EF48-1CDC-46F3-82EF-5E17F9B5391A}" type="presOf" srcId="{382EDDDF-E4C7-46BC-ABD4-753AB81831F1}" destId="{046E3E9A-1145-410A-A130-363147426AD1}" srcOrd="0" destOrd="0" presId="urn:microsoft.com/office/officeart/2005/8/layout/hierarchy1"/>
    <dgm:cxn modelId="{58F20070-6186-4AEB-A503-00CC0608ADB4}" type="presOf" srcId="{C1F043D0-4FF8-4890-BF37-E5E79688DF9E}" destId="{E3F5D766-E10E-4D95-B8FB-9871BEC64E4E}" srcOrd="0" destOrd="0" presId="urn:microsoft.com/office/officeart/2005/8/layout/hierarchy1"/>
    <dgm:cxn modelId="{DF541471-3660-4CA1-9E90-AB262A8BC659}" type="presOf" srcId="{9E0D5CC4-A3E1-4E02-85E6-21FD0A8A49E4}" destId="{2FE55D53-F71C-43C7-AAAA-022C9B15B8D3}" srcOrd="0" destOrd="0" presId="urn:microsoft.com/office/officeart/2005/8/layout/hierarchy1"/>
    <dgm:cxn modelId="{A7160F73-CBD0-40E2-BD40-E96CEBD8F43E}" srcId="{FBB3AB12-B3D8-4DE3-984B-E248D217BEE9}" destId="{ACCC3D78-1EBA-44CA-9550-A34A8DA80B37}" srcOrd="2" destOrd="0" parTransId="{382EDDDF-E4C7-46BC-ABD4-753AB81831F1}" sibTransId="{81154754-1A05-4014-910C-148B287B7879}"/>
    <dgm:cxn modelId="{57F33377-1D29-41FC-9A26-4B5856213BFA}" type="presOf" srcId="{FBB3AB12-B3D8-4DE3-984B-E248D217BEE9}" destId="{C9F782C5-8EBF-4C92-A382-F4B4B596A416}" srcOrd="0" destOrd="0" presId="urn:microsoft.com/office/officeart/2005/8/layout/hierarchy1"/>
    <dgm:cxn modelId="{9727FB57-84D0-464E-A01D-E11886985785}" type="presOf" srcId="{ACCC3D78-1EBA-44CA-9550-A34A8DA80B37}" destId="{9FCB6238-C078-4AF3-8963-A3E3D6909C52}" srcOrd="0" destOrd="0" presId="urn:microsoft.com/office/officeart/2005/8/layout/hierarchy1"/>
    <dgm:cxn modelId="{D71CABAC-99EE-48E5-81A7-656AB6075098}" type="presOf" srcId="{C80EF7B9-F4A2-463C-A5E4-F6D846A9BD8E}" destId="{A161F90B-0540-4A85-A581-83A20129EA87}" srcOrd="0" destOrd="0" presId="urn:microsoft.com/office/officeart/2005/8/layout/hierarchy1"/>
    <dgm:cxn modelId="{4198C1B5-B57A-4D8F-BBCD-8CA207D489A4}" type="presOf" srcId="{E00A9DF7-AA0F-4B0B-90E4-EFFEBDA132BE}" destId="{30241DC7-EE33-40C5-B8C0-C66F0B9BA344}" srcOrd="0" destOrd="0" presId="urn:microsoft.com/office/officeart/2005/8/layout/hierarchy1"/>
    <dgm:cxn modelId="{794FE2F5-B7DF-47EB-960F-B6F2A2CB2EDD}" srcId="{9E0D5CC4-A3E1-4E02-85E6-21FD0A8A49E4}" destId="{FBB3AB12-B3D8-4DE3-984B-E248D217BEE9}" srcOrd="0" destOrd="0" parTransId="{047FDC1D-5EF8-457F-8AD6-B5F973570404}" sibTransId="{C5F46E3A-3B5A-4E3A-886B-45FC80661F9A}"/>
    <dgm:cxn modelId="{10F1946D-6791-4EFA-881A-154A36F342B9}" type="presParOf" srcId="{2FE55D53-F71C-43C7-AAAA-022C9B15B8D3}" destId="{FB129692-483F-436F-9EBD-847241A6EDDE}" srcOrd="0" destOrd="0" presId="urn:microsoft.com/office/officeart/2005/8/layout/hierarchy1"/>
    <dgm:cxn modelId="{1AAD6B1A-A9A7-4CB3-BC00-F8D75F64163F}" type="presParOf" srcId="{FB129692-483F-436F-9EBD-847241A6EDDE}" destId="{BCB1C223-C2BB-415C-B6FD-37D862F67FEC}" srcOrd="0" destOrd="0" presId="urn:microsoft.com/office/officeart/2005/8/layout/hierarchy1"/>
    <dgm:cxn modelId="{E3374250-54D5-4CE9-847E-E16DDAD6DB04}" type="presParOf" srcId="{BCB1C223-C2BB-415C-B6FD-37D862F67FEC}" destId="{62C98810-C650-402E-B426-90A1F499CD00}" srcOrd="0" destOrd="0" presId="urn:microsoft.com/office/officeart/2005/8/layout/hierarchy1"/>
    <dgm:cxn modelId="{A0BD959A-AD3F-49E3-9AD6-82D30E7F9B8C}" type="presParOf" srcId="{BCB1C223-C2BB-415C-B6FD-37D862F67FEC}" destId="{C9F782C5-8EBF-4C92-A382-F4B4B596A416}" srcOrd="1" destOrd="0" presId="urn:microsoft.com/office/officeart/2005/8/layout/hierarchy1"/>
    <dgm:cxn modelId="{B4D56212-A905-458B-94D8-5E5A9EB28259}" type="presParOf" srcId="{FB129692-483F-436F-9EBD-847241A6EDDE}" destId="{8814E335-CB4B-4812-8BE7-A08036B0B88F}" srcOrd="1" destOrd="0" presId="urn:microsoft.com/office/officeart/2005/8/layout/hierarchy1"/>
    <dgm:cxn modelId="{14AFBECA-125C-4F46-B3BD-2967874E95B3}" type="presParOf" srcId="{8814E335-CB4B-4812-8BE7-A08036B0B88F}" destId="{E3F5D766-E10E-4D95-B8FB-9871BEC64E4E}" srcOrd="0" destOrd="0" presId="urn:microsoft.com/office/officeart/2005/8/layout/hierarchy1"/>
    <dgm:cxn modelId="{C06A12B1-011E-4493-82F9-F927CC2CE386}" type="presParOf" srcId="{8814E335-CB4B-4812-8BE7-A08036B0B88F}" destId="{7762B4A9-2E94-4C97-8F62-80AFEC7DAEE8}" srcOrd="1" destOrd="0" presId="urn:microsoft.com/office/officeart/2005/8/layout/hierarchy1"/>
    <dgm:cxn modelId="{33796C5B-7760-4ED9-B7CD-8DD68148D162}" type="presParOf" srcId="{7762B4A9-2E94-4C97-8F62-80AFEC7DAEE8}" destId="{A1F11975-E963-4C5E-A24C-4784AFB6AAB6}" srcOrd="0" destOrd="0" presId="urn:microsoft.com/office/officeart/2005/8/layout/hierarchy1"/>
    <dgm:cxn modelId="{EC32CA0C-C438-47B6-A17D-07CD4DF15AA5}" type="presParOf" srcId="{A1F11975-E963-4C5E-A24C-4784AFB6AAB6}" destId="{C8DC1FA0-A17A-4DCA-9930-A50F9C35E4DC}" srcOrd="0" destOrd="0" presId="urn:microsoft.com/office/officeart/2005/8/layout/hierarchy1"/>
    <dgm:cxn modelId="{3E7E7C6C-DB1B-4F56-B43F-5D514ED1B91C}" type="presParOf" srcId="{A1F11975-E963-4C5E-A24C-4784AFB6AAB6}" destId="{30241DC7-EE33-40C5-B8C0-C66F0B9BA344}" srcOrd="1" destOrd="0" presId="urn:microsoft.com/office/officeart/2005/8/layout/hierarchy1"/>
    <dgm:cxn modelId="{6DF4A4C3-ED02-4AC6-B9A7-17D53838738F}" type="presParOf" srcId="{7762B4A9-2E94-4C97-8F62-80AFEC7DAEE8}" destId="{94E23958-B16C-481D-8334-8B14BD389CA7}" srcOrd="1" destOrd="0" presId="urn:microsoft.com/office/officeart/2005/8/layout/hierarchy1"/>
    <dgm:cxn modelId="{A643DBD3-B229-452F-A94A-B3882414AD0A}" type="presParOf" srcId="{8814E335-CB4B-4812-8BE7-A08036B0B88F}" destId="{59FFA734-0B8C-46B7-8119-2600668A51A4}" srcOrd="2" destOrd="0" presId="urn:microsoft.com/office/officeart/2005/8/layout/hierarchy1"/>
    <dgm:cxn modelId="{4A51EC3B-7B39-4DDC-BD47-3BF99468D1D4}" type="presParOf" srcId="{8814E335-CB4B-4812-8BE7-A08036B0B88F}" destId="{AC09E9DE-0F90-46D9-BB2A-C2A8C6EEA300}" srcOrd="3" destOrd="0" presId="urn:microsoft.com/office/officeart/2005/8/layout/hierarchy1"/>
    <dgm:cxn modelId="{7FB0F363-9A76-4504-9A46-7645AEA485F7}" type="presParOf" srcId="{AC09E9DE-0F90-46D9-BB2A-C2A8C6EEA300}" destId="{AE46A531-B697-40F0-8717-3A7434AA4A90}" srcOrd="0" destOrd="0" presId="urn:microsoft.com/office/officeart/2005/8/layout/hierarchy1"/>
    <dgm:cxn modelId="{399BF20A-4438-4174-B2A2-69107123F686}" type="presParOf" srcId="{AE46A531-B697-40F0-8717-3A7434AA4A90}" destId="{C575E044-5A5D-4493-A2C4-67F8A99E97DD}" srcOrd="0" destOrd="0" presId="urn:microsoft.com/office/officeart/2005/8/layout/hierarchy1"/>
    <dgm:cxn modelId="{5782309A-9005-46DF-9CAA-8151DDD87078}" type="presParOf" srcId="{AE46A531-B697-40F0-8717-3A7434AA4A90}" destId="{A161F90B-0540-4A85-A581-83A20129EA87}" srcOrd="1" destOrd="0" presId="urn:microsoft.com/office/officeart/2005/8/layout/hierarchy1"/>
    <dgm:cxn modelId="{453179D0-1F17-47BB-80D1-3FBB2C44446B}" type="presParOf" srcId="{AC09E9DE-0F90-46D9-BB2A-C2A8C6EEA300}" destId="{C650F7FC-8124-45F6-955A-03699F986495}" srcOrd="1" destOrd="0" presId="urn:microsoft.com/office/officeart/2005/8/layout/hierarchy1"/>
    <dgm:cxn modelId="{ED30BC86-7368-43F7-B915-689C5E023F56}" type="presParOf" srcId="{8814E335-CB4B-4812-8BE7-A08036B0B88F}" destId="{046E3E9A-1145-410A-A130-363147426AD1}" srcOrd="4" destOrd="0" presId="urn:microsoft.com/office/officeart/2005/8/layout/hierarchy1"/>
    <dgm:cxn modelId="{F3E4FC90-56AE-4521-AC6E-298D5A15E64F}" type="presParOf" srcId="{8814E335-CB4B-4812-8BE7-A08036B0B88F}" destId="{43817619-9C57-426B-B86F-21DAC2A86E95}" srcOrd="5" destOrd="0" presId="urn:microsoft.com/office/officeart/2005/8/layout/hierarchy1"/>
    <dgm:cxn modelId="{841B95A3-D847-43CD-B67D-CCEF0170497B}" type="presParOf" srcId="{43817619-9C57-426B-B86F-21DAC2A86E95}" destId="{795BF2A5-08F6-4408-A470-B9D3D034F0AE}" srcOrd="0" destOrd="0" presId="urn:microsoft.com/office/officeart/2005/8/layout/hierarchy1"/>
    <dgm:cxn modelId="{0640A721-59EF-4A91-8B63-61668DC079FF}" type="presParOf" srcId="{795BF2A5-08F6-4408-A470-B9D3D034F0AE}" destId="{13DE3F1C-4617-47E1-B2DB-1940C455A91D}" srcOrd="0" destOrd="0" presId="urn:microsoft.com/office/officeart/2005/8/layout/hierarchy1"/>
    <dgm:cxn modelId="{52CBC395-B497-4385-9A20-E6A3FBB94555}" type="presParOf" srcId="{795BF2A5-08F6-4408-A470-B9D3D034F0AE}" destId="{9FCB6238-C078-4AF3-8963-A3E3D6909C52}" srcOrd="1" destOrd="0" presId="urn:microsoft.com/office/officeart/2005/8/layout/hierarchy1"/>
    <dgm:cxn modelId="{4F49431B-8018-418A-817A-DB3B01C64A11}" type="presParOf" srcId="{43817619-9C57-426B-B86F-21DAC2A86E95}" destId="{D9E13FB7-AD54-44D0-AC76-4CB483D8F63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006EEB-BB1E-4179-B97D-4145E704EED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C5F5E66-C490-40F5-8C58-3294B99AE0E9}">
      <dgm:prSet phldrT="[Tekst]" custT="1"/>
      <dgm:spPr/>
      <dgm:t>
        <a:bodyPr/>
        <a:lstStyle/>
        <a:p>
          <a:r>
            <a:rPr lang="hr-HR" sz="3000" dirty="0">
              <a:solidFill>
                <a:schemeClr val="tx1"/>
              </a:solidFill>
              <a:latin typeface="+mn-lt"/>
              <a:cs typeface="Arial" pitchFamily="34" charset="0"/>
            </a:rPr>
            <a:t>Pismeni i usmeni ispit</a:t>
          </a:r>
          <a:endParaRPr lang="hr-HR" sz="3000" dirty="0">
            <a:latin typeface="+mn-lt"/>
          </a:endParaRPr>
        </a:p>
      </dgm:t>
    </dgm:pt>
    <dgm:pt modelId="{B6D05664-14B0-405C-94BE-D13B1B16C3A7}" type="parTrans" cxnId="{D5D509CF-B33E-4073-ACC5-E2F977F7B154}">
      <dgm:prSet/>
      <dgm:spPr/>
      <dgm:t>
        <a:bodyPr/>
        <a:lstStyle/>
        <a:p>
          <a:endParaRPr lang="hr-HR"/>
        </a:p>
      </dgm:t>
    </dgm:pt>
    <dgm:pt modelId="{7A1740C0-65AC-4C49-9217-F4D02AD462A5}" type="sibTrans" cxnId="{D5D509CF-B33E-4073-ACC5-E2F977F7B154}">
      <dgm:prSet/>
      <dgm:spPr/>
      <dgm:t>
        <a:bodyPr/>
        <a:lstStyle/>
        <a:p>
          <a:endParaRPr lang="hr-HR"/>
        </a:p>
      </dgm:t>
    </dgm:pt>
    <dgm:pt modelId="{472F9088-02BB-44AE-90A1-5B26918C7785}">
      <dgm:prSet phldrT="[Tekst]" custT="1"/>
      <dgm:spPr/>
      <dgm:t>
        <a:bodyPr/>
        <a:lstStyle/>
        <a:p>
          <a:r>
            <a:rPr lang="hr-HR" sz="2800" dirty="0"/>
            <a:t>Hrvatski </a:t>
          </a:r>
          <a:r>
            <a:rPr lang="hr-HR" sz="3000" dirty="0"/>
            <a:t>jezik</a:t>
          </a:r>
          <a:r>
            <a:rPr lang="hr-HR" sz="2800" dirty="0"/>
            <a:t> </a:t>
          </a:r>
        </a:p>
      </dgm:t>
    </dgm:pt>
    <dgm:pt modelId="{1F96C5DF-90DC-47A9-A9D2-5BBAB9E53548}" type="parTrans" cxnId="{E3375D56-E322-4C51-900B-BB738480F63D}">
      <dgm:prSet/>
      <dgm:spPr/>
      <dgm:t>
        <a:bodyPr/>
        <a:lstStyle/>
        <a:p>
          <a:endParaRPr lang="hr-HR"/>
        </a:p>
      </dgm:t>
    </dgm:pt>
    <dgm:pt modelId="{8B850F50-1A77-4581-8FAF-36034ADA63CA}" type="sibTrans" cxnId="{E3375D56-E322-4C51-900B-BB738480F63D}">
      <dgm:prSet/>
      <dgm:spPr/>
      <dgm:t>
        <a:bodyPr/>
        <a:lstStyle/>
        <a:p>
          <a:endParaRPr lang="hr-HR"/>
        </a:p>
      </dgm:t>
    </dgm:pt>
    <dgm:pt modelId="{4B6B912A-D3AE-425E-A519-4B7A0EA76382}">
      <dgm:prSet phldrT="[Tekst]" custT="1"/>
      <dgm:spPr/>
      <dgm:t>
        <a:bodyPr/>
        <a:lstStyle/>
        <a:p>
          <a:r>
            <a:rPr lang="hr-HR" sz="3000" dirty="0"/>
            <a:t>Matematika</a:t>
          </a:r>
          <a:r>
            <a:rPr lang="hr-HR" sz="2800" dirty="0"/>
            <a:t> ili strani jezik </a:t>
          </a:r>
        </a:p>
      </dgm:t>
    </dgm:pt>
    <dgm:pt modelId="{07767755-B339-444C-AFDF-64E5B13B13B5}" type="parTrans" cxnId="{83F53C8F-FE03-4FCA-A32E-FB6F34889CBF}">
      <dgm:prSet/>
      <dgm:spPr/>
      <dgm:t>
        <a:bodyPr/>
        <a:lstStyle/>
        <a:p>
          <a:endParaRPr lang="hr-HR"/>
        </a:p>
      </dgm:t>
    </dgm:pt>
    <dgm:pt modelId="{BA175017-94F3-4697-941E-3F7A3FEE7811}" type="sibTrans" cxnId="{83F53C8F-FE03-4FCA-A32E-FB6F34889CBF}">
      <dgm:prSet/>
      <dgm:spPr/>
      <dgm:t>
        <a:bodyPr/>
        <a:lstStyle/>
        <a:p>
          <a:endParaRPr lang="hr-HR"/>
        </a:p>
      </dgm:t>
    </dgm:pt>
    <dgm:pt modelId="{CB2A2DD1-05FC-43DB-BBA5-F3980B27992A}" type="pres">
      <dgm:prSet presAssocID="{40006EEB-BB1E-4179-B97D-4145E704EED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D417FA-1497-470E-B81D-B4F9684419CB}" type="pres">
      <dgm:prSet presAssocID="{AC5F5E66-C490-40F5-8C58-3294B99AE0E9}" presName="hierRoot1" presStyleCnt="0"/>
      <dgm:spPr/>
    </dgm:pt>
    <dgm:pt modelId="{A8D47F5A-C1BD-42E7-9802-EC2999285F76}" type="pres">
      <dgm:prSet presAssocID="{AC5F5E66-C490-40F5-8C58-3294B99AE0E9}" presName="composite" presStyleCnt="0"/>
      <dgm:spPr/>
    </dgm:pt>
    <dgm:pt modelId="{0DA6ADDA-C4D8-43C4-B1C6-6020AB3044DA}" type="pres">
      <dgm:prSet presAssocID="{AC5F5E66-C490-40F5-8C58-3294B99AE0E9}" presName="background" presStyleLbl="node0" presStyleIdx="0" presStyleCnt="1"/>
      <dgm:spPr/>
    </dgm:pt>
    <dgm:pt modelId="{4F740082-07EC-4682-A3BE-D1138DCB8ED4}" type="pres">
      <dgm:prSet presAssocID="{AC5F5E66-C490-40F5-8C58-3294B99AE0E9}" presName="text" presStyleLbl="fgAcc0" presStyleIdx="0" presStyleCnt="1">
        <dgm:presLayoutVars>
          <dgm:chPref val="3"/>
        </dgm:presLayoutVars>
      </dgm:prSet>
      <dgm:spPr/>
    </dgm:pt>
    <dgm:pt modelId="{9B6181C2-DD82-4F59-BAA8-CA3E739CA08F}" type="pres">
      <dgm:prSet presAssocID="{AC5F5E66-C490-40F5-8C58-3294B99AE0E9}" presName="hierChild2" presStyleCnt="0"/>
      <dgm:spPr/>
    </dgm:pt>
    <dgm:pt modelId="{836FF581-E21E-447B-B8A4-9BB05F9B357C}" type="pres">
      <dgm:prSet presAssocID="{1F96C5DF-90DC-47A9-A9D2-5BBAB9E53548}" presName="Name10" presStyleLbl="parChTrans1D2" presStyleIdx="0" presStyleCnt="2"/>
      <dgm:spPr/>
    </dgm:pt>
    <dgm:pt modelId="{E2B9B9B3-6A7C-4A31-B872-368845499025}" type="pres">
      <dgm:prSet presAssocID="{472F9088-02BB-44AE-90A1-5B26918C7785}" presName="hierRoot2" presStyleCnt="0"/>
      <dgm:spPr/>
    </dgm:pt>
    <dgm:pt modelId="{C2F45775-9FB6-4C63-ACF9-F1AC9EB899A9}" type="pres">
      <dgm:prSet presAssocID="{472F9088-02BB-44AE-90A1-5B26918C7785}" presName="composite2" presStyleCnt="0"/>
      <dgm:spPr/>
    </dgm:pt>
    <dgm:pt modelId="{25D45711-4F9B-47E3-80A2-F2DC8159564A}" type="pres">
      <dgm:prSet presAssocID="{472F9088-02BB-44AE-90A1-5B26918C7785}" presName="background2" presStyleLbl="node2" presStyleIdx="0" presStyleCnt="2"/>
      <dgm:spPr/>
    </dgm:pt>
    <dgm:pt modelId="{D073D5B8-89C5-42C9-8A5F-805A787D8083}" type="pres">
      <dgm:prSet presAssocID="{472F9088-02BB-44AE-90A1-5B26918C7785}" presName="text2" presStyleLbl="fgAcc2" presStyleIdx="0" presStyleCnt="2">
        <dgm:presLayoutVars>
          <dgm:chPref val="3"/>
        </dgm:presLayoutVars>
      </dgm:prSet>
      <dgm:spPr/>
    </dgm:pt>
    <dgm:pt modelId="{E43A1F8D-839D-4375-BA1F-5F2BA73DF969}" type="pres">
      <dgm:prSet presAssocID="{472F9088-02BB-44AE-90A1-5B26918C7785}" presName="hierChild3" presStyleCnt="0"/>
      <dgm:spPr/>
    </dgm:pt>
    <dgm:pt modelId="{7D5A9B03-864A-47D3-92B1-818040887F2B}" type="pres">
      <dgm:prSet presAssocID="{07767755-B339-444C-AFDF-64E5B13B13B5}" presName="Name10" presStyleLbl="parChTrans1D2" presStyleIdx="1" presStyleCnt="2"/>
      <dgm:spPr/>
    </dgm:pt>
    <dgm:pt modelId="{FF1A7415-4E56-40F7-B969-982088000247}" type="pres">
      <dgm:prSet presAssocID="{4B6B912A-D3AE-425E-A519-4B7A0EA76382}" presName="hierRoot2" presStyleCnt="0"/>
      <dgm:spPr/>
    </dgm:pt>
    <dgm:pt modelId="{1F8D664C-31F3-45E0-BC52-975D82739E6F}" type="pres">
      <dgm:prSet presAssocID="{4B6B912A-D3AE-425E-A519-4B7A0EA76382}" presName="composite2" presStyleCnt="0"/>
      <dgm:spPr/>
    </dgm:pt>
    <dgm:pt modelId="{E621C2F8-A3D1-4CC6-8580-2BECB948E493}" type="pres">
      <dgm:prSet presAssocID="{4B6B912A-D3AE-425E-A519-4B7A0EA76382}" presName="background2" presStyleLbl="node2" presStyleIdx="1" presStyleCnt="2"/>
      <dgm:spPr/>
    </dgm:pt>
    <dgm:pt modelId="{A296A731-802E-4D0D-B659-923C88193115}" type="pres">
      <dgm:prSet presAssocID="{4B6B912A-D3AE-425E-A519-4B7A0EA76382}" presName="text2" presStyleLbl="fgAcc2" presStyleIdx="1" presStyleCnt="2">
        <dgm:presLayoutVars>
          <dgm:chPref val="3"/>
        </dgm:presLayoutVars>
      </dgm:prSet>
      <dgm:spPr/>
    </dgm:pt>
    <dgm:pt modelId="{1034E6F1-E07D-4473-82D0-A56576A630E9}" type="pres">
      <dgm:prSet presAssocID="{4B6B912A-D3AE-425E-A519-4B7A0EA76382}" presName="hierChild3" presStyleCnt="0"/>
      <dgm:spPr/>
    </dgm:pt>
  </dgm:ptLst>
  <dgm:cxnLst>
    <dgm:cxn modelId="{2652D214-08ED-4F5B-ACC5-C7DD25CD5F85}" type="presOf" srcId="{1F96C5DF-90DC-47A9-A9D2-5BBAB9E53548}" destId="{836FF581-E21E-447B-B8A4-9BB05F9B357C}" srcOrd="0" destOrd="0" presId="urn:microsoft.com/office/officeart/2005/8/layout/hierarchy1"/>
    <dgm:cxn modelId="{4B17815D-AF2B-41B4-A32D-03449519540B}" type="presOf" srcId="{07767755-B339-444C-AFDF-64E5B13B13B5}" destId="{7D5A9B03-864A-47D3-92B1-818040887F2B}" srcOrd="0" destOrd="0" presId="urn:microsoft.com/office/officeart/2005/8/layout/hierarchy1"/>
    <dgm:cxn modelId="{E3375D56-E322-4C51-900B-BB738480F63D}" srcId="{AC5F5E66-C490-40F5-8C58-3294B99AE0E9}" destId="{472F9088-02BB-44AE-90A1-5B26918C7785}" srcOrd="0" destOrd="0" parTransId="{1F96C5DF-90DC-47A9-A9D2-5BBAB9E53548}" sibTransId="{8B850F50-1A77-4581-8FAF-36034ADA63CA}"/>
    <dgm:cxn modelId="{0F51DD77-2399-4F22-9B63-B9EE2A41E78F}" type="presOf" srcId="{4B6B912A-D3AE-425E-A519-4B7A0EA76382}" destId="{A296A731-802E-4D0D-B659-923C88193115}" srcOrd="0" destOrd="0" presId="urn:microsoft.com/office/officeart/2005/8/layout/hierarchy1"/>
    <dgm:cxn modelId="{83F53C8F-FE03-4FCA-A32E-FB6F34889CBF}" srcId="{AC5F5E66-C490-40F5-8C58-3294B99AE0E9}" destId="{4B6B912A-D3AE-425E-A519-4B7A0EA76382}" srcOrd="1" destOrd="0" parTransId="{07767755-B339-444C-AFDF-64E5B13B13B5}" sibTransId="{BA175017-94F3-4697-941E-3F7A3FEE7811}"/>
    <dgm:cxn modelId="{08B86F9D-8F43-4FDB-8F66-F5AFDEA52579}" type="presOf" srcId="{AC5F5E66-C490-40F5-8C58-3294B99AE0E9}" destId="{4F740082-07EC-4682-A3BE-D1138DCB8ED4}" srcOrd="0" destOrd="0" presId="urn:microsoft.com/office/officeart/2005/8/layout/hierarchy1"/>
    <dgm:cxn modelId="{25DECDAA-4031-4C12-A38A-3D35F37F880C}" type="presOf" srcId="{472F9088-02BB-44AE-90A1-5B26918C7785}" destId="{D073D5B8-89C5-42C9-8A5F-805A787D8083}" srcOrd="0" destOrd="0" presId="urn:microsoft.com/office/officeart/2005/8/layout/hierarchy1"/>
    <dgm:cxn modelId="{2C3484AF-B787-4275-8116-ABE13BBC7218}" type="presOf" srcId="{40006EEB-BB1E-4179-B97D-4145E704EED3}" destId="{CB2A2DD1-05FC-43DB-BBA5-F3980B27992A}" srcOrd="0" destOrd="0" presId="urn:microsoft.com/office/officeart/2005/8/layout/hierarchy1"/>
    <dgm:cxn modelId="{D5D509CF-B33E-4073-ACC5-E2F977F7B154}" srcId="{40006EEB-BB1E-4179-B97D-4145E704EED3}" destId="{AC5F5E66-C490-40F5-8C58-3294B99AE0E9}" srcOrd="0" destOrd="0" parTransId="{B6D05664-14B0-405C-94BE-D13B1B16C3A7}" sibTransId="{7A1740C0-65AC-4C49-9217-F4D02AD462A5}"/>
    <dgm:cxn modelId="{9AF1159F-4327-400C-9FE6-D25023611D5D}" type="presParOf" srcId="{CB2A2DD1-05FC-43DB-BBA5-F3980B27992A}" destId="{F7D417FA-1497-470E-B81D-B4F9684419CB}" srcOrd="0" destOrd="0" presId="urn:microsoft.com/office/officeart/2005/8/layout/hierarchy1"/>
    <dgm:cxn modelId="{458AA16D-16EB-40B5-91BF-1BE3457B0176}" type="presParOf" srcId="{F7D417FA-1497-470E-B81D-B4F9684419CB}" destId="{A8D47F5A-C1BD-42E7-9802-EC2999285F76}" srcOrd="0" destOrd="0" presId="urn:microsoft.com/office/officeart/2005/8/layout/hierarchy1"/>
    <dgm:cxn modelId="{188B9554-C1F0-4274-98EC-A346DAD3D884}" type="presParOf" srcId="{A8D47F5A-C1BD-42E7-9802-EC2999285F76}" destId="{0DA6ADDA-C4D8-43C4-B1C6-6020AB3044DA}" srcOrd="0" destOrd="0" presId="urn:microsoft.com/office/officeart/2005/8/layout/hierarchy1"/>
    <dgm:cxn modelId="{37318D18-019F-4045-87FA-57CB5E2DAA84}" type="presParOf" srcId="{A8D47F5A-C1BD-42E7-9802-EC2999285F76}" destId="{4F740082-07EC-4682-A3BE-D1138DCB8ED4}" srcOrd="1" destOrd="0" presId="urn:microsoft.com/office/officeart/2005/8/layout/hierarchy1"/>
    <dgm:cxn modelId="{FA77C53D-914B-4AD0-BF64-4B02599ECCE6}" type="presParOf" srcId="{F7D417FA-1497-470E-B81D-B4F9684419CB}" destId="{9B6181C2-DD82-4F59-BAA8-CA3E739CA08F}" srcOrd="1" destOrd="0" presId="urn:microsoft.com/office/officeart/2005/8/layout/hierarchy1"/>
    <dgm:cxn modelId="{B037FA53-A684-45EF-A234-EC63253F8444}" type="presParOf" srcId="{9B6181C2-DD82-4F59-BAA8-CA3E739CA08F}" destId="{836FF581-E21E-447B-B8A4-9BB05F9B357C}" srcOrd="0" destOrd="0" presId="urn:microsoft.com/office/officeart/2005/8/layout/hierarchy1"/>
    <dgm:cxn modelId="{C82B3283-D872-403D-AD85-F6A16961D57E}" type="presParOf" srcId="{9B6181C2-DD82-4F59-BAA8-CA3E739CA08F}" destId="{E2B9B9B3-6A7C-4A31-B872-368845499025}" srcOrd="1" destOrd="0" presId="urn:microsoft.com/office/officeart/2005/8/layout/hierarchy1"/>
    <dgm:cxn modelId="{A4591870-FAAF-4698-8392-A39973349858}" type="presParOf" srcId="{E2B9B9B3-6A7C-4A31-B872-368845499025}" destId="{C2F45775-9FB6-4C63-ACF9-F1AC9EB899A9}" srcOrd="0" destOrd="0" presId="urn:microsoft.com/office/officeart/2005/8/layout/hierarchy1"/>
    <dgm:cxn modelId="{7CF0A889-647A-4306-8EC1-8209405A4958}" type="presParOf" srcId="{C2F45775-9FB6-4C63-ACF9-F1AC9EB899A9}" destId="{25D45711-4F9B-47E3-80A2-F2DC8159564A}" srcOrd="0" destOrd="0" presId="urn:microsoft.com/office/officeart/2005/8/layout/hierarchy1"/>
    <dgm:cxn modelId="{DD1E6949-1235-41DC-BCC7-7F5AFF022CF9}" type="presParOf" srcId="{C2F45775-9FB6-4C63-ACF9-F1AC9EB899A9}" destId="{D073D5B8-89C5-42C9-8A5F-805A787D8083}" srcOrd="1" destOrd="0" presId="urn:microsoft.com/office/officeart/2005/8/layout/hierarchy1"/>
    <dgm:cxn modelId="{94F26CAD-73D7-41A8-B44F-69440E759151}" type="presParOf" srcId="{E2B9B9B3-6A7C-4A31-B872-368845499025}" destId="{E43A1F8D-839D-4375-BA1F-5F2BA73DF969}" srcOrd="1" destOrd="0" presId="urn:microsoft.com/office/officeart/2005/8/layout/hierarchy1"/>
    <dgm:cxn modelId="{1CCF3211-3A6D-4B7E-A0C7-5464CE804081}" type="presParOf" srcId="{9B6181C2-DD82-4F59-BAA8-CA3E739CA08F}" destId="{7D5A9B03-864A-47D3-92B1-818040887F2B}" srcOrd="2" destOrd="0" presId="urn:microsoft.com/office/officeart/2005/8/layout/hierarchy1"/>
    <dgm:cxn modelId="{A8B7E4B1-1E81-4B04-A65D-4D8B10FBB6CA}" type="presParOf" srcId="{9B6181C2-DD82-4F59-BAA8-CA3E739CA08F}" destId="{FF1A7415-4E56-40F7-B969-982088000247}" srcOrd="3" destOrd="0" presId="urn:microsoft.com/office/officeart/2005/8/layout/hierarchy1"/>
    <dgm:cxn modelId="{D24E98DF-E600-4C94-87DE-36757327C810}" type="presParOf" srcId="{FF1A7415-4E56-40F7-B969-982088000247}" destId="{1F8D664C-31F3-45E0-BC52-975D82739E6F}" srcOrd="0" destOrd="0" presId="urn:microsoft.com/office/officeart/2005/8/layout/hierarchy1"/>
    <dgm:cxn modelId="{FE68BCDD-5B04-4F00-915F-C73FB42C4288}" type="presParOf" srcId="{1F8D664C-31F3-45E0-BC52-975D82739E6F}" destId="{E621C2F8-A3D1-4CC6-8580-2BECB948E493}" srcOrd="0" destOrd="0" presId="urn:microsoft.com/office/officeart/2005/8/layout/hierarchy1"/>
    <dgm:cxn modelId="{010FD448-EC64-4C3F-86C0-E21EB5E0C22D}" type="presParOf" srcId="{1F8D664C-31F3-45E0-BC52-975D82739E6F}" destId="{A296A731-802E-4D0D-B659-923C88193115}" srcOrd="1" destOrd="0" presId="urn:microsoft.com/office/officeart/2005/8/layout/hierarchy1"/>
    <dgm:cxn modelId="{69E7C344-531A-4FE4-BCDA-194BA5E3B3B2}" type="presParOf" srcId="{FF1A7415-4E56-40F7-B969-982088000247}" destId="{1034E6F1-E07D-4473-82D0-A56576A630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E3E9A-1145-410A-A130-363147426AD1}">
      <dsp:nvSpPr>
        <dsp:cNvPr id="0" name=""/>
        <dsp:cNvSpPr/>
      </dsp:nvSpPr>
      <dsp:spPr>
        <a:xfrm>
          <a:off x="3990632" y="1682050"/>
          <a:ext cx="2869670" cy="650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966"/>
              </a:lnTo>
              <a:lnTo>
                <a:pt x="2869670" y="442966"/>
              </a:lnTo>
              <a:lnTo>
                <a:pt x="2869670" y="65001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FA734-0B8C-46B7-8119-2600668A51A4}">
      <dsp:nvSpPr>
        <dsp:cNvPr id="0" name=""/>
        <dsp:cNvSpPr/>
      </dsp:nvSpPr>
      <dsp:spPr>
        <a:xfrm>
          <a:off x="3990632" y="1682050"/>
          <a:ext cx="137989" cy="650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966"/>
              </a:lnTo>
              <a:lnTo>
                <a:pt x="137989" y="442966"/>
              </a:lnTo>
              <a:lnTo>
                <a:pt x="137989" y="65001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5D766-E10E-4D95-B8FB-9871BEC64E4E}">
      <dsp:nvSpPr>
        <dsp:cNvPr id="0" name=""/>
        <dsp:cNvSpPr/>
      </dsp:nvSpPr>
      <dsp:spPr>
        <a:xfrm>
          <a:off x="1258951" y="1682050"/>
          <a:ext cx="2731680" cy="650015"/>
        </a:xfrm>
        <a:custGeom>
          <a:avLst/>
          <a:gdLst/>
          <a:ahLst/>
          <a:cxnLst/>
          <a:rect l="0" t="0" r="0" b="0"/>
          <a:pathLst>
            <a:path>
              <a:moveTo>
                <a:pt x="2731680" y="0"/>
              </a:moveTo>
              <a:lnTo>
                <a:pt x="2731680" y="442966"/>
              </a:lnTo>
              <a:lnTo>
                <a:pt x="0" y="442966"/>
              </a:lnTo>
              <a:lnTo>
                <a:pt x="0" y="65001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98810-C650-402E-B426-90A1F499CD00}">
      <dsp:nvSpPr>
        <dsp:cNvPr id="0" name=""/>
        <dsp:cNvSpPr/>
      </dsp:nvSpPr>
      <dsp:spPr>
        <a:xfrm>
          <a:off x="2873126" y="262818"/>
          <a:ext cx="2235011" cy="1419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782C5-8EBF-4C92-A382-F4B4B596A416}">
      <dsp:nvSpPr>
        <dsp:cNvPr id="0" name=""/>
        <dsp:cNvSpPr/>
      </dsp:nvSpPr>
      <dsp:spPr>
        <a:xfrm>
          <a:off x="3121461" y="498736"/>
          <a:ext cx="2235011" cy="1419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>
              <a:latin typeface="+mn-lt"/>
              <a:cs typeface="Arial" pitchFamily="34" charset="0"/>
            </a:rPr>
            <a:t>Matura se sastoji od </a:t>
          </a:r>
        </a:p>
      </dsp:txBody>
      <dsp:txXfrm>
        <a:off x="3163029" y="540304"/>
        <a:ext cx="2151875" cy="1336096"/>
      </dsp:txXfrm>
    </dsp:sp>
    <dsp:sp modelId="{C8DC1FA0-A17A-4DCA-9930-A50F9C35E4DC}">
      <dsp:nvSpPr>
        <dsp:cNvPr id="0" name=""/>
        <dsp:cNvSpPr/>
      </dsp:nvSpPr>
      <dsp:spPr>
        <a:xfrm>
          <a:off x="3456" y="2332066"/>
          <a:ext cx="2510990" cy="16720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41DC7-EE33-40C5-B8C0-C66F0B9BA344}">
      <dsp:nvSpPr>
        <dsp:cNvPr id="0" name=""/>
        <dsp:cNvSpPr/>
      </dsp:nvSpPr>
      <dsp:spPr>
        <a:xfrm>
          <a:off x="251791" y="2567984"/>
          <a:ext cx="2510990" cy="1672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>
              <a:latin typeface="+mn-lt"/>
              <a:cs typeface="Arial" pitchFamily="34" charset="0"/>
            </a:rPr>
            <a:t>Obrane maturalnog rada </a:t>
          </a:r>
          <a:endParaRPr lang="hr-HR" sz="3000" kern="1200" dirty="0">
            <a:latin typeface="+mn-lt"/>
          </a:endParaRPr>
        </a:p>
      </dsp:txBody>
      <dsp:txXfrm>
        <a:off x="300764" y="2616957"/>
        <a:ext cx="2413044" cy="1574108"/>
      </dsp:txXfrm>
    </dsp:sp>
    <dsp:sp modelId="{C575E044-5A5D-4493-A2C4-67F8A99E97DD}">
      <dsp:nvSpPr>
        <dsp:cNvPr id="0" name=""/>
        <dsp:cNvSpPr/>
      </dsp:nvSpPr>
      <dsp:spPr>
        <a:xfrm>
          <a:off x="3011116" y="2332066"/>
          <a:ext cx="2235011" cy="16951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1F90B-0540-4A85-A581-83A20129EA87}">
      <dsp:nvSpPr>
        <dsp:cNvPr id="0" name=""/>
        <dsp:cNvSpPr/>
      </dsp:nvSpPr>
      <dsp:spPr>
        <a:xfrm>
          <a:off x="3259451" y="2567984"/>
          <a:ext cx="2235011" cy="16951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>
              <a:latin typeface="+mn-lt"/>
              <a:cs typeface="Arial" pitchFamily="34" charset="0"/>
            </a:rPr>
            <a:t>Dva obvezna predmeta  </a:t>
          </a:r>
          <a:endParaRPr lang="hr-HR" sz="3000" kern="1200" dirty="0">
            <a:latin typeface="+mn-lt"/>
          </a:endParaRPr>
        </a:p>
      </dsp:txBody>
      <dsp:txXfrm>
        <a:off x="3309101" y="2617634"/>
        <a:ext cx="2135711" cy="1595859"/>
      </dsp:txXfrm>
    </dsp:sp>
    <dsp:sp modelId="{13DE3F1C-4617-47E1-B2DB-1940C455A91D}">
      <dsp:nvSpPr>
        <dsp:cNvPr id="0" name=""/>
        <dsp:cNvSpPr/>
      </dsp:nvSpPr>
      <dsp:spPr>
        <a:xfrm>
          <a:off x="5742797" y="2332066"/>
          <a:ext cx="2235011" cy="16489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B6238-C078-4AF3-8963-A3E3D6909C52}">
      <dsp:nvSpPr>
        <dsp:cNvPr id="0" name=""/>
        <dsp:cNvSpPr/>
      </dsp:nvSpPr>
      <dsp:spPr>
        <a:xfrm>
          <a:off x="5991131" y="2567984"/>
          <a:ext cx="2235011" cy="16489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>
              <a:latin typeface="+mn-lt"/>
              <a:cs typeface="Arial" pitchFamily="34" charset="0"/>
            </a:rPr>
            <a:t>Jednog izbornog predmeta </a:t>
          </a:r>
          <a:endParaRPr lang="hr-HR" sz="3000" kern="1200" dirty="0">
            <a:latin typeface="+mn-lt"/>
          </a:endParaRPr>
        </a:p>
      </dsp:txBody>
      <dsp:txXfrm>
        <a:off x="6039427" y="2616280"/>
        <a:ext cx="2138419" cy="15523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A9B03-864A-47D3-92B1-818040887F2B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FF581-E21E-447B-B8A4-9BB05F9B357C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6ADDA-C4D8-43C4-B1C6-6020AB3044DA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740082-07EC-4682-A3BE-D1138DCB8ED4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>
              <a:solidFill>
                <a:schemeClr val="tx1"/>
              </a:solidFill>
              <a:latin typeface="+mn-lt"/>
              <a:cs typeface="Arial" pitchFamily="34" charset="0"/>
            </a:rPr>
            <a:t>Pismeni i usmeni ispit</a:t>
          </a:r>
          <a:endParaRPr lang="hr-HR" sz="3000" kern="1200" dirty="0">
            <a:latin typeface="+mn-lt"/>
          </a:endParaRPr>
        </a:p>
      </dsp:txBody>
      <dsp:txXfrm>
        <a:off x="2958198" y="337221"/>
        <a:ext cx="2614981" cy="1623637"/>
      </dsp:txXfrm>
    </dsp:sp>
    <dsp:sp modelId="{25D45711-4F9B-47E3-80A2-F2DC8159564A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3D5B8-89C5-42C9-8A5F-805A787D8083}">
      <dsp:nvSpPr>
        <dsp:cNvPr id="0" name=""/>
        <dsp:cNvSpPr/>
      </dsp:nvSpPr>
      <dsp:spPr>
        <a:xfrm>
          <a:off x="1247901" y="2801278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Hrvatski </a:t>
          </a:r>
          <a:r>
            <a:rPr lang="hr-HR" sz="3000" kern="1200" dirty="0"/>
            <a:t>jezik</a:t>
          </a:r>
          <a:r>
            <a:rPr lang="hr-HR" sz="2800" kern="1200" dirty="0"/>
            <a:t> </a:t>
          </a:r>
        </a:p>
      </dsp:txBody>
      <dsp:txXfrm>
        <a:off x="1298415" y="2851792"/>
        <a:ext cx="2614981" cy="1623637"/>
      </dsp:txXfrm>
    </dsp:sp>
    <dsp:sp modelId="{E621C2F8-A3D1-4CC6-8580-2BECB948E493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6A731-802E-4D0D-B659-923C88193115}">
      <dsp:nvSpPr>
        <dsp:cNvPr id="0" name=""/>
        <dsp:cNvSpPr/>
      </dsp:nvSpPr>
      <dsp:spPr>
        <a:xfrm>
          <a:off x="4567468" y="2801278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Matematika</a:t>
          </a:r>
          <a:r>
            <a:rPr lang="hr-HR" sz="2800" kern="1200" dirty="0"/>
            <a:t> ili strani jezik </a:t>
          </a:r>
        </a:p>
      </dsp:txBody>
      <dsp:txXfrm>
        <a:off x="4617982" y="2851792"/>
        <a:ext cx="2614981" cy="162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25A89-39A2-4E55-B5E3-E154B6889471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67E64-8DB5-402D-8821-0120D594226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4130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652AC8-B7C1-4629-BE97-0421C8E1FC67}" type="datetimeFigureOut">
              <a:rPr lang="sr-Latn-CS" smtClean="0"/>
              <a:pPr/>
              <a:t>4.12.2025.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F79EC9-0D6A-4070-9251-8C5AD8E9BB1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imnazija-livno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vvo.hr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imnazija-livno.com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vvo.hr/" TargetMode="External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udij.h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shutterstock_448671397-608x5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4422"/>
            <a:ext cx="4572032" cy="3805013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286248" y="2428869"/>
            <a:ext cx="4572032" cy="1714512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soft" dir="t"/>
          </a:scene3d>
          <a:sp3d>
            <a:bevelT/>
          </a:sp3d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hr-HR" sz="8000" dirty="0"/>
              <a:t>MATURA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hr-HR" sz="2900" dirty="0">
                <a:solidFill>
                  <a:schemeClr val="tx1"/>
                </a:solidFill>
                <a:cs typeface="Arial" pitchFamily="34" charset="0"/>
              </a:rPr>
              <a:t>Usmeni ispit </a:t>
            </a:r>
            <a:r>
              <a:rPr lang="hr-HR" sz="2900" b="1" dirty="0">
                <a:solidFill>
                  <a:srgbClr val="FF0000"/>
                </a:solidFill>
                <a:cs typeface="Arial" pitchFamily="34" charset="0"/>
              </a:rPr>
              <a:t>(20.6. i </a:t>
            </a:r>
            <a:r>
              <a:rPr lang="en-US" sz="2900" b="1" dirty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hr-HR" sz="2900" b="1" dirty="0">
                <a:solidFill>
                  <a:srgbClr val="FF0000"/>
                </a:solidFill>
                <a:cs typeface="Arial" pitchFamily="34" charset="0"/>
              </a:rPr>
              <a:t>2.6.2026.) </a:t>
            </a:r>
            <a:r>
              <a:rPr lang="hr-HR" sz="2900" dirty="0">
                <a:solidFill>
                  <a:schemeClr val="tx1"/>
                </a:solidFill>
                <a:cs typeface="Arial" pitchFamily="34" charset="0"/>
              </a:rPr>
              <a:t>će se temeljiti na radnoj građi: tekstu, prospektu, slici, crtežu i sl. Tekst od oko 15 redaka dati učeniku. Nakon tihe pripreme učenik glasno pročita tekst te razgovara s ispitivačem.  Usmeni ispit traje do 20 minuta.</a:t>
            </a:r>
          </a:p>
          <a:p>
            <a:pPr>
              <a:buFont typeface="Wingdings" pitchFamily="2" charset="2"/>
              <a:buChar char="Ø"/>
            </a:pPr>
            <a:r>
              <a:rPr lang="hr-HR" sz="2900" dirty="0">
                <a:solidFill>
                  <a:schemeClr val="tx1"/>
                </a:solidFill>
                <a:cs typeface="Arial" pitchFamily="34" charset="0"/>
              </a:rPr>
              <a:t>Konačna ocjena izvodi se iz obaju dijelova i ne mora biti aritmetička sredina (obično se daje prednosti vještini usmenog komuniciranja).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hr-HR" i="1" dirty="0">
                <a:solidFill>
                  <a:schemeClr val="tx1"/>
                </a:solidFill>
                <a:cs typeface="Arial" pitchFamily="34" charset="0"/>
              </a:rPr>
              <a:t>Matematika: </a:t>
            </a: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Pismeni ispit 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1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3.6.2026.) </a:t>
            </a: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traje do tri sata (180 minuta). Pri pisanju zadaće dozvoljena je uporaba logaritamskih tablica i računala koja se ne može programirati.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Strani jezik ili Matematika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Usmeni ispit </a:t>
            </a:r>
            <a:r>
              <a:rPr lang="hr-HR" sz="3200" b="1" dirty="0">
                <a:solidFill>
                  <a:srgbClr val="FF0000"/>
                </a:solidFill>
                <a:cs typeface="Arial" pitchFamily="34" charset="0"/>
              </a:rPr>
              <a:t>(20.6. i </a:t>
            </a:r>
            <a:r>
              <a:rPr lang="en-US" sz="3200" b="1" dirty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hr-HR" sz="3200" b="1" dirty="0">
                <a:solidFill>
                  <a:srgbClr val="FF0000"/>
                </a:solidFill>
                <a:cs typeface="Arial" pitchFamily="34" charset="0"/>
              </a:rPr>
              <a:t>2.6.2026.)</a:t>
            </a:r>
            <a:r>
              <a:rPr lang="hr-HR" sz="3200" dirty="0">
                <a:solidFill>
                  <a:srgbClr val="FF0000"/>
                </a:solidFill>
                <a:cs typeface="Arial" pitchFamily="34" charset="0"/>
              </a:rPr>
              <a:t>: </a:t>
            </a: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Učenik izvlači listić s tri pitanja. Prvo pitanje treba biti teorijsko: pravilo, definicija, izvod iz nekih formula ili dokazi nekih tvrdnji. Druga dva pitanja su zadaci iz programa redovite nastave matematike. Učeniku treba dopustiti najmanje 10 minuta pripreme, a sam ispit može trajati najviše 20 minuta. </a:t>
            </a:r>
          </a:p>
          <a:p>
            <a:pPr>
              <a:buFont typeface="Wingdings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Konačna ocjena izvodi se iz obaju dijelova i ne mora biti aritmetička sredina.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Usmeni ispit 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(17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.6.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 i 18.6.2026.)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Predmet iz NPP (može biti i predmet iz kojeg učenik piše maturalni rad – osim hrvatskog jezika)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Izborni predmet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3200" dirty="0">
                <a:cs typeface="Arial" pitchFamily="34" charset="0"/>
              </a:rPr>
              <a:t>Učenik dnevno može polagati samo jedan bilo pismeni bilo usmeni ispit.</a:t>
            </a:r>
          </a:p>
          <a:p>
            <a:pPr>
              <a:buFont typeface="Wingdings" pitchFamily="2" charset="2"/>
              <a:buChar char="Ø"/>
            </a:pPr>
            <a:r>
              <a:rPr lang="hr-HR" sz="3200" dirty="0">
                <a:cs typeface="Arial" pitchFamily="34" charset="0"/>
              </a:rPr>
              <a:t>Polaganje</a:t>
            </a:r>
            <a:r>
              <a:rPr lang="hr-HR" sz="3200" baseline="0" dirty="0">
                <a:cs typeface="Arial" pitchFamily="34" charset="0"/>
              </a:rPr>
              <a:t> mature, odnosno ispita i usmene obrane maturalnog rada oslobođeni su: učenici, koji su sve razrede završili s odličnim uspjehom i maturalni rad je ocijenjen ocjenom odličan (5).</a:t>
            </a:r>
          </a:p>
          <a:p>
            <a:pPr>
              <a:buFont typeface="Wingdings" pitchFamily="2" charset="2"/>
              <a:buChar char="Ø"/>
            </a:pPr>
            <a:r>
              <a:rPr lang="hr-HR" sz="3200" baseline="0" dirty="0">
                <a:cs typeface="Arial" pitchFamily="34" charset="0"/>
              </a:rPr>
              <a:t>Učenici koji su pozitivno ocjenjeni iz svih predmeta položili su maturu. Učenik koji dobije nedovoljnu ocjenu iz jednog ili više predmeta, ima pravo polagati ispit u sljedećem ispitnom roku.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hr-HR" dirty="0">
                <a:cs typeface="Arial" pitchFamily="34" charset="0"/>
              </a:rPr>
              <a:t>Ako učenik nije pristupio popravnom ispitu iz dijela mature u određenom roku, ili bez opravdanog razloga prekine polaganje popravnog ispita, ne može pristupiti ponovnom polaganju popravnog ispita, nego mora ponoviti cijelu maturu u idućem ispitnom roku.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cs typeface="Arial" pitchFamily="34" charset="0"/>
              </a:rPr>
              <a:t>Ako je učenik iz opravdanih razloga spriječen pristupiti ispitu, mora to prijaviti ispitnom odboru i podnijeti za to dokaze. Ispitni odbor odlučuje jesu li razlozi za odgodu opravdani i odlučuje o polaganju mature u idućem ispitnom roku.</a:t>
            </a:r>
            <a:endParaRPr lang="hr-HR" b="1" dirty="0"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r-HR" b="1" dirty="0">
                <a:cs typeface="Arial" pitchFamily="34" charset="0"/>
              </a:rPr>
              <a:t>Učenici koji će </a:t>
            </a:r>
            <a:r>
              <a:rPr lang="en-US" b="1" dirty="0">
                <a:cs typeface="Arial" pitchFamily="34" charset="0"/>
              </a:rPr>
              <a:t>1</a:t>
            </a:r>
            <a:r>
              <a:rPr lang="hr-HR" b="1" dirty="0">
                <a:cs typeface="Arial" pitchFamily="34" charset="0"/>
              </a:rPr>
              <a:t>0.6.  (likovna umjetnost),17.6. (politika i gospodarstvo i povijest)</a:t>
            </a:r>
            <a:r>
              <a:rPr lang="en-US" b="1" dirty="0">
                <a:cs typeface="Arial" pitchFamily="34" charset="0"/>
              </a:rPr>
              <a:t> </a:t>
            </a:r>
            <a:r>
              <a:rPr lang="hr-HR" b="1" dirty="0">
                <a:cs typeface="Arial" pitchFamily="34" charset="0"/>
              </a:rPr>
              <a:t>i 18.6. (fizika i logika) polagati ispite Državne mature dužni su to prijaviti pedagoginji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uz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predočenje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ispisa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prijavljenih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ispita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sa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stranice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cs typeface="Arial" pitchFamily="34" charset="0"/>
              </a:rPr>
              <a:t>Postani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 student </a:t>
            </a:r>
            <a:r>
              <a:rPr lang="hr-HR" b="1" u="sng" dirty="0">
                <a:solidFill>
                  <a:srgbClr val="FF0000"/>
                </a:solidFill>
                <a:cs typeface="Arial" pitchFamily="34" charset="0"/>
              </a:rPr>
              <a:t>do 13. svibnja 2026.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/>
              <a:t>Grafiku školske mature, Upute za pisanje maturalnog rada i druge korisne informacije možete pronaći na školskoj mrežnoj stranici: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>
                <a:sym typeface="Wingdings" pitchFamily="2" charset="2"/>
              </a:rPr>
              <a:t>		 </a:t>
            </a:r>
            <a:r>
              <a:rPr lang="hr-HR" dirty="0" err="1">
                <a:sym typeface="Wingdings" pitchFamily="2" charset="2"/>
                <a:hlinkClick r:id="rId2"/>
              </a:rPr>
              <a:t>www.gimnazija</a:t>
            </a:r>
            <a:r>
              <a:rPr lang="hr-HR" dirty="0">
                <a:sym typeface="Wingdings" pitchFamily="2" charset="2"/>
                <a:hlinkClick r:id="rId2"/>
              </a:rPr>
              <a:t>-</a:t>
            </a:r>
            <a:r>
              <a:rPr lang="hr-HR" dirty="0" err="1">
                <a:sym typeface="Wingdings" pitchFamily="2" charset="2"/>
                <a:hlinkClick r:id="rId2"/>
              </a:rPr>
              <a:t>livno.com</a:t>
            </a:r>
            <a:endParaRPr lang="hr-HR" dirty="0">
              <a:sym typeface="Wingdings" pitchFamily="2" charset="2"/>
            </a:endParaRPr>
          </a:p>
          <a:p>
            <a:pPr lvl="1">
              <a:buNone/>
            </a:pPr>
            <a:r>
              <a:rPr lang="hr-HR" dirty="0">
                <a:sym typeface="Wingdings" pitchFamily="2" charset="2"/>
              </a:rPr>
              <a:t>				”</a:t>
            </a:r>
            <a:r>
              <a:rPr lang="hr-HR" dirty="0"/>
              <a:t>Učenici” </a:t>
            </a:r>
            <a:r>
              <a:rPr lang="hr-HR" dirty="0">
                <a:sym typeface="Wingdings" pitchFamily="2" charset="2"/>
              </a:rPr>
              <a:t> “Matura” 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hr-HR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Ispite državne mature (DM) provodi Nacionalni centar za vanjsko vrednovanje obrazovanja (NCVVO)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  <a:p>
            <a:pPr>
              <a:buFont typeface="Wingdings" pitchFamily="2" charset="2"/>
              <a:buChar char="Ø"/>
            </a:pPr>
            <a:r>
              <a:rPr lang="hr-HR" u="sng" dirty="0"/>
              <a:t>Ispite obvezatnoga dijela DM: </a:t>
            </a:r>
          </a:p>
          <a:p>
            <a:pPr>
              <a:buNone/>
            </a:pPr>
            <a:r>
              <a:rPr lang="hr-HR" dirty="0"/>
              <a:t>	Hrvatski jezik, Matematika i strani jezik 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b="1" dirty="0"/>
              <a:t>2. Državna matura u RH u lipnju 2026. godine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dirty="0"/>
              <a:t>Napomena za </a:t>
            </a:r>
            <a:r>
              <a:rPr lang="hr-HR" dirty="0"/>
              <a:t>Hrvatski jezik: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  <a:p>
            <a:pPr marL="109728" indent="0">
              <a:buNone/>
            </a:pPr>
            <a:r>
              <a:rPr lang="hr-HR" dirty="0"/>
              <a:t>Ispit iz Hrvatskog jezika smatra se položenim ako je položen dio ispita koji uključuje ispitne cjeline: Čitanje, književnost i hrvatski jezik i Sažetak te dio ispita koji uključuje ispitnu cjelinu: Školski esej.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3600" dirty="0"/>
          </a:p>
          <a:p>
            <a:pPr marL="742950" indent="-742950">
              <a:buFont typeface="+mj-lt"/>
              <a:buAutoNum type="arabicPeriod"/>
            </a:pPr>
            <a:r>
              <a:rPr lang="hr-HR" sz="3600" dirty="0"/>
              <a:t>Matura u Gimnaziji Livno šk. 20</a:t>
            </a:r>
            <a:r>
              <a:rPr lang="en-US" sz="3600" dirty="0"/>
              <a:t>2</a:t>
            </a:r>
            <a:r>
              <a:rPr lang="hr-HR" sz="3600" dirty="0"/>
              <a:t>5./20</a:t>
            </a:r>
            <a:r>
              <a:rPr lang="en-US" sz="3600" dirty="0"/>
              <a:t>2</a:t>
            </a:r>
            <a:r>
              <a:rPr lang="hr-HR" sz="3600" dirty="0"/>
              <a:t>6. godine</a:t>
            </a:r>
          </a:p>
          <a:p>
            <a:pPr marL="742950" indent="-742950">
              <a:buFont typeface="+mj-lt"/>
              <a:buAutoNum type="arabicPeriod"/>
            </a:pPr>
            <a:endParaRPr lang="hr-HR" sz="3600" dirty="0"/>
          </a:p>
          <a:p>
            <a:pPr marL="742950" indent="-742950">
              <a:buFont typeface="+mj-lt"/>
              <a:buAutoNum type="arabicPeriod"/>
            </a:pPr>
            <a:r>
              <a:rPr lang="hr-HR" sz="3600" dirty="0"/>
              <a:t>Državna matura u RH u lipnju 2026. godine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dirty="0"/>
              <a:t>Sadržaj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1419F44A-F21B-4C28-B266-D56F913B6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Ispit iz Matematike i ispiti iz stranih jezika u obveznome dijelu državne mature mogu se polagati na jednoj od dviju razina i to:</a:t>
            </a:r>
          </a:p>
          <a:p>
            <a:endParaRPr lang="hr-HR" dirty="0"/>
          </a:p>
          <a:p>
            <a:pPr marL="109728" indent="0">
              <a:buNone/>
            </a:pPr>
            <a:r>
              <a:rPr lang="hr-HR" dirty="0"/>
              <a:t>– višoj razini</a:t>
            </a:r>
          </a:p>
          <a:p>
            <a:endParaRPr lang="hr-HR" dirty="0"/>
          </a:p>
          <a:p>
            <a:pPr marL="109728" indent="0">
              <a:buNone/>
            </a:pPr>
            <a:r>
              <a:rPr lang="hr-HR" dirty="0"/>
              <a:t>– osnovnoj razini</a:t>
            </a:r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B5CB31BA-1C8F-4DF0-A892-A46792225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7614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Uvidom u zahtjeve studijskih programa učenik će se sam opredijeliti za razinu koju će polagati na ispitu DM. 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Položena viša razina (A) obvezatnoga ispita omogućuje kandidatu pristup </a:t>
            </a:r>
            <a:r>
              <a:rPr lang="pl-PL" dirty="0"/>
              <a:t>i onim studijskim programima koji traže osnovnu razinu (B).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Učenici koji polože osnovnu razinu (B) ispita nemaju mogućnost prijave na studijski program koji traži položenu višu razinu (A) ispita. 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Popis izbornih ispita donosi NCVVO za svaku </a:t>
            </a:r>
            <a:r>
              <a:rPr lang="hr-HR" dirty="0" err="1"/>
              <a:t>šk</a:t>
            </a:r>
            <a:r>
              <a:rPr lang="hr-HR" dirty="0"/>
              <a:t>. godinu i objavljuje ih na svojoj mrežnoj stranici.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U jednome roku može se odabrati </a:t>
            </a:r>
            <a:r>
              <a:rPr lang="hr-HR" b="1" dirty="0"/>
              <a:t>najviše pet izbornih ispita.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Od 2024./2025. ispiti iz svih stranih jezika mogu se polagati kao obvezni ili kao izborni na obje razine, važno je ispravno prijaviti ispit iz stranog jezika sukladno uvjetima studijskog programa!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b="1" dirty="0"/>
            </a:br>
            <a:r>
              <a:rPr lang="it-IT" sz="4900" dirty="0"/>
              <a:t>ISPITI IZBORNOGA DIJELA </a:t>
            </a:r>
            <a:r>
              <a:rPr lang="hr-HR" sz="4900" dirty="0"/>
              <a:t>DM</a:t>
            </a:r>
            <a:br>
              <a:rPr lang="it-IT" sz="4900" b="1" dirty="0"/>
            </a:br>
            <a:endParaRPr lang="hr-HR" sz="4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cs typeface="Calibri" pitchFamily="34" charset="0"/>
              </a:rPr>
              <a:t>Sadržaji ispita prema razinama propisuju se ispitnim katalozima koji su dostupni na mrežnoj </a:t>
            </a:r>
            <a:r>
              <a:rPr lang="pl-PL" dirty="0">
                <a:cs typeface="Calibri" pitchFamily="34" charset="0"/>
              </a:rPr>
              <a:t>stranici </a:t>
            </a:r>
            <a:r>
              <a:rPr lang="pl-PL" dirty="0">
                <a:cs typeface="Calibri" pitchFamily="34" charset="0"/>
                <a:hlinkClick r:id="rId2"/>
              </a:rPr>
              <a:t>www.ncvvo.hr</a:t>
            </a:r>
            <a:endParaRPr lang="pl-PL" dirty="0"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pl-PL" dirty="0"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r-HR" dirty="0"/>
              <a:t>Prijava ispita DM od </a:t>
            </a:r>
            <a:r>
              <a:rPr lang="hr-HR" b="1" dirty="0">
                <a:solidFill>
                  <a:srgbClr val="FF0000"/>
                </a:solidFill>
              </a:rPr>
              <a:t>1.12.20</a:t>
            </a: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hr-HR" b="1" dirty="0">
                <a:solidFill>
                  <a:srgbClr val="FF0000"/>
                </a:solidFill>
              </a:rPr>
              <a:t>5. do 15.2.2026. do 12 sati </a:t>
            </a:r>
          </a:p>
          <a:p>
            <a:endParaRPr lang="hr-H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1497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cs typeface="Calibri" pitchFamily="34" charset="0"/>
              </a:rPr>
              <a:t>Ispiti DM i studijski programi prijavljuju se na mrežnoj stranici </a:t>
            </a:r>
            <a:r>
              <a:rPr lang="hr-HR" dirty="0" err="1">
                <a:cs typeface="Calibri" pitchFamily="34" charset="0"/>
                <a:hlinkClick r:id="rId2"/>
              </a:rPr>
              <a:t>www.postani</a:t>
            </a:r>
            <a:r>
              <a:rPr lang="hr-HR" dirty="0">
                <a:cs typeface="Calibri" pitchFamily="34" charset="0"/>
                <a:hlinkClick r:id="rId2"/>
              </a:rPr>
              <a:t>-</a:t>
            </a:r>
            <a:r>
              <a:rPr lang="hr-HR" dirty="0" err="1">
                <a:cs typeface="Calibri" pitchFamily="34" charset="0"/>
                <a:hlinkClick r:id="rId2"/>
              </a:rPr>
              <a:t>student.hr</a:t>
            </a:r>
            <a:r>
              <a:rPr lang="hr-HR" dirty="0">
                <a:cs typeface="Calibri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cs typeface="Calibri" pitchFamily="34" charset="0"/>
              </a:rPr>
              <a:t>1. Učenici kroz proces </a:t>
            </a:r>
            <a:r>
              <a:rPr lang="hr-HR" b="1" dirty="0">
                <a:cs typeface="Calibri" pitchFamily="34" charset="0"/>
              </a:rPr>
              <a:t>registracije SMS-om dobivaju korisničku oznaku, lozinku, PIN i TAN.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cs typeface="Calibri" pitchFamily="34" charset="0"/>
              </a:rPr>
              <a:t>PIN je osobni identifikacijski broj koji služi za dodatnu zaštitu i privatnost podataka svakoga učenika.</a:t>
            </a:r>
          </a:p>
          <a:p>
            <a:pPr>
              <a:buFont typeface="Wingdings" pitchFamily="2" charset="2"/>
              <a:buChar char="Ø"/>
            </a:pPr>
            <a:r>
              <a:rPr lang="vi-VN" dirty="0">
                <a:cs typeface="Calibri" pitchFamily="34" charset="0"/>
              </a:rPr>
              <a:t>TAN je broj kojim kandidat potvrđuje značajne radnje u sustavu.</a:t>
            </a:r>
            <a:endParaRPr lang="hr-HR" dirty="0">
              <a:cs typeface="Calibri" pitchFamily="34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l-PL" dirty="0"/>
              <a:t>2. Unijeti osobne podatke i podatke o školovanju. (</a:t>
            </a:r>
            <a:r>
              <a:rPr lang="hr-HR" dirty="0">
                <a:cs typeface="Calibri" pitchFamily="34" charset="0"/>
              </a:rPr>
              <a:t>Prilikom registracije hrvatski državljani, koji imaju dvojno državljanstvo, mogu biti prijavljeni u sustavu samo kao hrvatski državljani.</a:t>
            </a:r>
            <a:r>
              <a:rPr lang="pl-PL" dirty="0">
                <a:cs typeface="Calibri" pitchFamily="34" charset="0"/>
              </a:rPr>
              <a:t>)</a:t>
            </a:r>
            <a:endParaRPr lang="pl-PL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3. Unijeti završne ocjene iz svih nastavnih predmeta srednje škole pod poveznicom </a:t>
            </a:r>
            <a:r>
              <a:rPr lang="hr-HR" i="1" dirty="0"/>
              <a:t>“Moji podatci/ Ocjene”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4. Prijaviti željene ispite državne mature i studijske programe. 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nb-NO" dirty="0"/>
              <a:t>5. Poslati </a:t>
            </a:r>
            <a:r>
              <a:rPr lang="nb-NO" b="1" u="sng" dirty="0"/>
              <a:t>ovjerene preslike</a:t>
            </a:r>
            <a:r>
              <a:rPr lang="hr-HR" b="1" dirty="0"/>
              <a:t> </a:t>
            </a:r>
            <a:r>
              <a:rPr lang="nb-NO" dirty="0"/>
              <a:t>potrebne dokumentacije</a:t>
            </a:r>
          </a:p>
          <a:p>
            <a:pPr marL="109728" indent="0">
              <a:buNone/>
            </a:pPr>
            <a:r>
              <a:rPr lang="hr-HR" dirty="0">
                <a:sym typeface="Wingdings" pitchFamily="2" charset="2"/>
              </a:rPr>
              <a:t></a:t>
            </a:r>
            <a:r>
              <a:rPr lang="hr-HR" dirty="0"/>
              <a:t>svjedodžbe svih razreda srednje škole </a:t>
            </a:r>
          </a:p>
          <a:p>
            <a:pPr marL="109728" indent="0">
              <a:buNone/>
            </a:pPr>
            <a:r>
              <a:rPr lang="hr-HR" dirty="0">
                <a:sym typeface="Wingdings" panose="05000000000000000000" pitchFamily="2" charset="2"/>
              </a:rPr>
              <a:t> završnu svjedodžbu </a:t>
            </a:r>
            <a:endParaRPr lang="hr-HR" dirty="0"/>
          </a:p>
          <a:p>
            <a:pPr>
              <a:buNone/>
            </a:pPr>
            <a:r>
              <a:rPr lang="hr-HR" dirty="0"/>
              <a:t>  Adresa za dostavu dokumentacije:</a:t>
            </a:r>
          </a:p>
          <a:p>
            <a:pPr>
              <a:buNone/>
            </a:pPr>
            <a:r>
              <a:rPr lang="hr-HR" dirty="0"/>
              <a:t>  </a:t>
            </a:r>
            <a:r>
              <a:rPr lang="hr-HR" b="1" dirty="0"/>
              <a:t>Nacionalni centar za vanjsko vrednovanje obrazovanja</a:t>
            </a:r>
          </a:p>
          <a:p>
            <a:pPr>
              <a:buNone/>
            </a:pPr>
            <a:r>
              <a:rPr lang="hr-HR" b="1" dirty="0"/>
              <a:t>  Ulica Damira Tomljanovića-Gavrana 11</a:t>
            </a:r>
          </a:p>
          <a:p>
            <a:pPr>
              <a:buNone/>
            </a:pPr>
            <a:r>
              <a:rPr lang="hr-HR" b="1" dirty="0"/>
              <a:t>  10020 Zagreb, Republika Hrvatska </a:t>
            </a:r>
          </a:p>
          <a:p>
            <a:pPr>
              <a:buNone/>
            </a:pPr>
            <a:r>
              <a:rPr lang="hr-HR" b="1" dirty="0"/>
              <a:t>  (naznaka – dokumenti DM)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457200" y="214290"/>
            <a:ext cx="8229600" cy="6034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40479934-F317-4497-B1D7-2A991A620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Nepotpuna dokumentacija neće se uvažiti, čime će učeniku biti onemogućen pristup polaganju prijavljenih ispita državne mature i rangiranje na listama prijavljenih studijskih programa.</a:t>
            </a:r>
          </a:p>
          <a:p>
            <a:endParaRPr lang="hr-HR" dirty="0"/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A8E752F2-95E0-475A-8077-FD137D8B0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1878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vi-VN" dirty="0">
                <a:cs typeface="Calibri" pitchFamily="34" charset="0"/>
              </a:rPr>
              <a:t>Ako </a:t>
            </a:r>
            <a:r>
              <a:rPr lang="hr-HR" dirty="0">
                <a:cs typeface="Calibri" pitchFamily="34" charset="0"/>
              </a:rPr>
              <a:t>učenik</a:t>
            </a:r>
            <a:r>
              <a:rPr lang="vi-VN" dirty="0">
                <a:cs typeface="Calibri" pitchFamily="34" charset="0"/>
              </a:rPr>
              <a:t> u trenutku prijave još pohađa završni razred srednje škole, svjedodžbu završnoga</a:t>
            </a:r>
            <a:r>
              <a:rPr lang="hr-HR" b="1" dirty="0">
                <a:cs typeface="Calibri" pitchFamily="34" charset="0"/>
              </a:rPr>
              <a:t> </a:t>
            </a:r>
            <a:r>
              <a:rPr lang="pl-PL" dirty="0">
                <a:cs typeface="Calibri" pitchFamily="34" charset="0"/>
              </a:rPr>
              <a:t>razreda dostavit će </a:t>
            </a:r>
            <a:r>
              <a:rPr lang="hr-HR" b="1" dirty="0">
                <a:solidFill>
                  <a:srgbClr val="FF0000"/>
                </a:solidFill>
                <a:cs typeface="Calibri" pitchFamily="34" charset="0"/>
              </a:rPr>
              <a:t>najkasnije do 27. svibnja 2026. </a:t>
            </a:r>
            <a:r>
              <a:rPr lang="hr-HR" dirty="0">
                <a:cs typeface="Calibri" pitchFamily="34" charset="0"/>
              </a:rPr>
              <a:t>NCVVO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Završnu svjedodžbu učenici trebaju dostaviti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primitka</a:t>
            </a:r>
            <a:endParaRPr lang="hr-HR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r-HR" dirty="0"/>
              <a:t>Dokumenti koji su poslani u svrhu prijave ispita državne mature, ujedno vrijede i za prijavu studijskih programa.</a:t>
            </a:r>
          </a:p>
          <a:p>
            <a:endParaRPr lang="hr-H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nb-NO" dirty="0"/>
              <a:t>Zaprimljene preslike dokumenata neće se vraćati </a:t>
            </a:r>
            <a:r>
              <a:rPr lang="hr-HR" dirty="0"/>
              <a:t>učenicima</a:t>
            </a:r>
            <a:r>
              <a:rPr lang="nb-NO" dirty="0"/>
              <a:t>.</a:t>
            </a:r>
            <a:endParaRPr lang="hr-HR" dirty="0"/>
          </a:p>
          <a:p>
            <a:pPr>
              <a:buFont typeface="Wingdings" pitchFamily="2" charset="2"/>
              <a:buChar char="Ø"/>
            </a:pPr>
            <a:endParaRPr lang="hr-HR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Kako bi učenici zadovoljili sve uvjete i ostvarili pravo pisanja prijavljenih ispita trebaju u propisanim rokovima ispuniti sve obveze [prijava ispita, slanje potrebne dokumentacije, (</a:t>
            </a:r>
            <a:r>
              <a:rPr lang="hr-HR" i="1" dirty="0"/>
              <a:t>uplata ispita</a:t>
            </a:r>
            <a:r>
              <a:rPr lang="hr-HR" dirty="0"/>
              <a:t>)]. 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b="1" dirty="0"/>
              <a:t>1. Matura u Gimnaziji Livno šk. 20</a:t>
            </a:r>
            <a:r>
              <a:rPr lang="en-US" b="1" dirty="0"/>
              <a:t>2</a:t>
            </a:r>
            <a:r>
              <a:rPr lang="hr-HR" dirty="0"/>
              <a:t>5</a:t>
            </a:r>
            <a:r>
              <a:rPr lang="hr-HR" b="1" dirty="0"/>
              <a:t>./2026. godine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Nakon prijave u sustav na poveznici “</a:t>
            </a:r>
            <a:r>
              <a:rPr lang="hr-HR" i="1" dirty="0"/>
              <a:t>Moj odabir” </a:t>
            </a:r>
            <a:r>
              <a:rPr lang="hr-HR" dirty="0"/>
              <a:t>otvara se mogućnost prijave ispita državne mature </a:t>
            </a:r>
            <a:r>
              <a:rPr lang="pl-PL" dirty="0"/>
              <a:t>i do najviše 10 studijskih programa.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Studijske programe potrebno je poredati prema vlastitim prioritetima. Na najviše mjesto liste prioriteta (1. mjesto) postavlja se najpoželjniji studijski program.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E17C0EB1-9603-4FA2-8624-1F725F1BE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Kada učenik odabere studijske programe, sustav automatski prijavljuju ispite državne mature koje zahtijevaju ti studijski programi.</a:t>
            </a:r>
          </a:p>
          <a:p>
            <a:r>
              <a:rPr lang="hr-HR" dirty="0"/>
              <a:t>Brisanjem studijskog programa </a:t>
            </a:r>
            <a:r>
              <a:rPr lang="hr-HR" b="1" u="sng" dirty="0"/>
              <a:t>ne brišu se </a:t>
            </a:r>
            <a:r>
              <a:rPr lang="hr-HR" dirty="0"/>
              <a:t>ispiti Državne mature! </a:t>
            </a:r>
          </a:p>
          <a:p>
            <a:r>
              <a:rPr lang="hr-HR" dirty="0"/>
              <a:t>Zato je važno nakon brisanja studijski programa provjeriti prijavljene ispite i samostalno ih obrisati. </a:t>
            </a:r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16C849B6-72D8-40DF-AE1C-694FB080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0122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Nakon prijave ispita državne mature pojavljuje se cijena naknade za polaganje ispita državne mature.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Podatci za uplatu dostupni su kandidatima na stranici u sustavu pod poveznicom „</a:t>
            </a:r>
            <a:r>
              <a:rPr lang="pl-PL" i="1" dirty="0"/>
              <a:t>Moji podatci/Zaduženja i uplate”.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Ako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pl-PL" dirty="0"/>
              <a:t> </a:t>
            </a:r>
            <a:r>
              <a:rPr lang="hr-HR" dirty="0"/>
              <a:t>(za obveznike plaćanja) </a:t>
            </a:r>
            <a:r>
              <a:rPr lang="pl-PL" dirty="0"/>
              <a:t>uplata prijavljenih ispita nije </a:t>
            </a:r>
            <a:r>
              <a:rPr lang="hr-HR" dirty="0"/>
              <a:t>evidentirana u sustavu učenik</a:t>
            </a:r>
            <a:r>
              <a:rPr lang="it-IT" dirty="0"/>
              <a:t> ne </a:t>
            </a:r>
            <a:r>
              <a:rPr lang="hr-HR" dirty="0"/>
              <a:t>ostvaruje</a:t>
            </a:r>
            <a:r>
              <a:rPr lang="it-IT" dirty="0"/>
              <a:t> pravo</a:t>
            </a:r>
            <a:r>
              <a:rPr lang="hr-HR" dirty="0"/>
              <a:t> pisanja prijavljenih ispita.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/>
              <a:t>Od školske 2019./ 2020. </a:t>
            </a:r>
            <a:r>
              <a:rPr lang="hr-HR" u="sng" dirty="0">
                <a:solidFill>
                  <a:srgbClr val="FF0000"/>
                </a:solidFill>
              </a:rPr>
              <a:t>hrvatski državljani </a:t>
            </a:r>
            <a:r>
              <a:rPr lang="hr-HR" dirty="0"/>
              <a:t>koji izvan Republike Hrvatske završavaju završni razred srednjeg obrazovanja u kalendarskoj godini u kojoj polažu državnu maturu, imaju pravo na polaganje prijavljenih ispita </a:t>
            </a:r>
            <a:r>
              <a:rPr lang="hr-HR" u="sng" dirty="0">
                <a:solidFill>
                  <a:srgbClr val="FF0000"/>
                </a:solidFill>
              </a:rPr>
              <a:t>bez obveze plaćanja novčane naknade!</a:t>
            </a:r>
            <a:endParaRPr lang="hr-HR" u="sng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Učenik mora voditi računa o vremenu potrebnom za knjiženje uplaćenih iznosa!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Primjer: Uplata izvršena 24. 4. 2025. u RH bit će knjižena i evidentirana u sustavu najranije nakon tri radna dana </a:t>
            </a:r>
            <a:r>
              <a:rPr lang="pl-PL" dirty="0"/>
              <a:t>odnosno 27. 4. 202</a:t>
            </a:r>
            <a:r>
              <a:rPr lang="hr-HR" dirty="0"/>
              <a:t>5</a:t>
            </a:r>
            <a:r>
              <a:rPr lang="pl-PL" dirty="0"/>
              <a:t>. Za uplatu izvršenu u inozemstvu potrebno je do sedam radnih dana.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Sustav odjavljuje prijavljeni ispit za koji u sustavu nije evidentirana uplata do propisanoga roka.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Nakon odabira mjesta pisanja prijavljenih ispita državne mature, i nakon konačne odluke o prijavi ispita državne mature, učenik zaključava prijavljene ispite države mature pomoću </a:t>
            </a:r>
            <a:r>
              <a:rPr lang="pl-PL" dirty="0"/>
              <a:t>dostupnoga linka na poveznici „</a:t>
            </a:r>
            <a:r>
              <a:rPr lang="pl-PL" i="1" dirty="0"/>
              <a:t>Moj odabir” pri čemu upisuje TAN.</a:t>
            </a:r>
          </a:p>
          <a:p>
            <a:pPr>
              <a:buFont typeface="Wingdings" pitchFamily="2" charset="2"/>
              <a:buChar char="Ø"/>
            </a:pPr>
            <a:r>
              <a:rPr lang="hr-HR" dirty="0"/>
              <a:t>Nakon upisa TAN-a (zaključavanja ispita) pojavljuje se link </a:t>
            </a:r>
            <a:r>
              <a:rPr lang="hr-HR" i="1" dirty="0"/>
              <a:t>Prijavnica.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Za učenike s potpunom prijavom ispita državne mature raspored pisanja bit će objavljen </a:t>
            </a:r>
            <a:r>
              <a:rPr lang="hr-HR" b="1" dirty="0"/>
              <a:t>pet dana </a:t>
            </a:r>
            <a:r>
              <a:rPr lang="pl-PL" dirty="0"/>
              <a:t>prije pisanja ispita na stranici kandidata pod poveznicom „</a:t>
            </a:r>
            <a:r>
              <a:rPr lang="pl-PL" i="1" dirty="0"/>
              <a:t>Moj raspored”.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Ovu presentaciju, važne informacije, dokumente i linkove možete pronaći na školskoj mrežnoj stranici: </a:t>
            </a:r>
          </a:p>
          <a:p>
            <a:pPr>
              <a:buNone/>
            </a:pPr>
            <a:r>
              <a:rPr lang="pl-PL" dirty="0">
                <a:sym typeface="Wingdings" pitchFamily="2" charset="2"/>
              </a:rPr>
              <a:t>	</a:t>
            </a:r>
            <a:r>
              <a:rPr lang="hr-HR" dirty="0">
                <a:sym typeface="Wingdings" pitchFamily="2" charset="2"/>
              </a:rPr>
              <a:t>	 </a:t>
            </a:r>
            <a:r>
              <a:rPr lang="hr-HR" dirty="0" err="1">
                <a:sym typeface="Wingdings" pitchFamily="2" charset="2"/>
                <a:hlinkClick r:id="rId2"/>
              </a:rPr>
              <a:t>www.gimnazija</a:t>
            </a:r>
            <a:r>
              <a:rPr lang="hr-HR" dirty="0">
                <a:sym typeface="Wingdings" pitchFamily="2" charset="2"/>
                <a:hlinkClick r:id="rId2"/>
              </a:rPr>
              <a:t>-</a:t>
            </a:r>
            <a:r>
              <a:rPr lang="hr-HR" dirty="0" err="1">
                <a:sym typeface="Wingdings" pitchFamily="2" charset="2"/>
                <a:hlinkClick r:id="rId2"/>
              </a:rPr>
              <a:t>livno.com</a:t>
            </a:r>
            <a:endParaRPr lang="hr-HR" dirty="0">
              <a:sym typeface="Wingdings" pitchFamily="2" charset="2"/>
            </a:endParaRPr>
          </a:p>
          <a:p>
            <a:pPr lvl="1">
              <a:buNone/>
            </a:pPr>
            <a:r>
              <a:rPr lang="hr-HR" dirty="0">
                <a:sym typeface="Wingdings" pitchFamily="2" charset="2"/>
              </a:rPr>
              <a:t>				”</a:t>
            </a:r>
            <a:r>
              <a:rPr lang="hr-HR" dirty="0"/>
              <a:t>Učenici” </a:t>
            </a:r>
            <a:r>
              <a:rPr lang="hr-HR" dirty="0">
                <a:sym typeface="Wingdings" pitchFamily="2" charset="2"/>
              </a:rPr>
              <a:t> “ Državna Matura” </a:t>
            </a:r>
            <a:endParaRPr lang="hr-HR" dirty="0"/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5342F1C4-AD8B-40A6-B593-BF2323CC7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Pratite naslovnice mrežnih stranica: </a:t>
            </a:r>
          </a:p>
          <a:p>
            <a:r>
              <a:rPr lang="hr-HR" dirty="0">
                <a:hlinkClick r:id="rId2"/>
              </a:rPr>
              <a:t>www.postani-student.hr</a:t>
            </a:r>
            <a:endParaRPr lang="hr-HR" dirty="0"/>
          </a:p>
          <a:p>
            <a:r>
              <a:rPr lang="hr-HR" dirty="0">
                <a:hlinkClick r:id="rId3"/>
              </a:rPr>
              <a:t>www.ncvvo.hr</a:t>
            </a:r>
            <a:endParaRPr lang="hr-HR" dirty="0"/>
          </a:p>
          <a:p>
            <a:r>
              <a:rPr lang="hr-HR" dirty="0">
                <a:hlinkClick r:id="rId4"/>
              </a:rPr>
              <a:t>www.studij.hr</a:t>
            </a:r>
            <a:r>
              <a:rPr lang="hr-HR" dirty="0"/>
              <a:t> </a:t>
            </a:r>
          </a:p>
          <a:p>
            <a:endParaRPr lang="hr-HR" dirty="0"/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08475F5C-C0EE-4888-99D4-CCED2430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9770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Usmeni ispit 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1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0.6.2025.</a:t>
            </a:r>
            <a:endParaRPr lang="hr-HR" dirty="0">
              <a:solidFill>
                <a:schemeClr val="tx1"/>
              </a:solidFill>
              <a:cs typeface="Arial" pitchFamily="34" charset="0"/>
            </a:endParaRPr>
          </a:p>
          <a:p>
            <a:pPr marL="109728" indent="0">
              <a:buNone/>
            </a:pPr>
            <a:r>
              <a:rPr lang="hr-HR" b="1" dirty="0">
                <a:cs typeface="Arial" pitchFamily="34" charset="0"/>
              </a:rPr>
              <a:t>  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(9.6. –alternativno-)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Učenik bira temu maturalnog rada iz jednog ili više predmeta. To mogu biti i obvezni ispitni predmeti na maturi.</a:t>
            </a:r>
          </a:p>
          <a:p>
            <a:pPr lvl="0"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Izbor teme izvršiti najkasnije 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u </a:t>
            </a:r>
            <a:r>
              <a:rPr lang="en-US" dirty="0" err="1">
                <a:solidFill>
                  <a:srgbClr val="FF0000"/>
                </a:solidFill>
                <a:cs typeface="Arial" pitchFamily="34" charset="0"/>
              </a:rPr>
              <a:t>prosincu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 202</a:t>
            </a:r>
            <a:r>
              <a:rPr lang="hr-HR" dirty="0">
                <a:solidFill>
                  <a:srgbClr val="FF0000"/>
                </a:solidFill>
                <a:cs typeface="Arial" pitchFamily="34" charset="0"/>
              </a:rPr>
              <a:t>5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.</a:t>
            </a:r>
            <a:endParaRPr lang="hr-HR" b="1" dirty="0">
              <a:solidFill>
                <a:srgbClr val="FF0000"/>
              </a:solidFill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Odobrene maturalne radove s potpisanim i popunjenim konzultacijskim listama maturanti su obvezni predati </a:t>
            </a:r>
            <a:r>
              <a:rPr lang="en-US" dirty="0" err="1">
                <a:cs typeface="Arial" pitchFamily="34" charset="0"/>
              </a:rPr>
              <a:t>psihologinji</a:t>
            </a: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 do 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4.4.2026. do 12 sati.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hr-HR" sz="4900" dirty="0">
                <a:solidFill>
                  <a:schemeClr val="tx1"/>
                </a:solidFill>
                <a:cs typeface="Arial" pitchFamily="34" charset="0"/>
              </a:rPr>
            </a:br>
            <a:r>
              <a:rPr lang="hr-HR" sz="4900" dirty="0">
                <a:solidFill>
                  <a:schemeClr val="tx1"/>
                </a:solidFill>
                <a:cs typeface="Arial" pitchFamily="34" charset="0"/>
              </a:rPr>
              <a:t>Obrana maturalnog rada </a:t>
            </a:r>
            <a:br>
              <a:rPr lang="hr-H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Ocjene maturalnih radova najkasnije do 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1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4.5.2026. 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Učenik čiji maturalni rad nije izrađen u roku ili čiji je rad negativno ocijenjen ili čiji je rad na usmenoj obrani negativno ocijenjen, ne može pristupiti ostalim dijelovima mature (polaganje u sljedećem ispitnom roku).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Obvezni predmeti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Pismeni ispit </a:t>
            </a:r>
            <a:r>
              <a:rPr lang="hr-HR" b="1" dirty="0">
                <a:solidFill>
                  <a:srgbClr val="FF0000"/>
                </a:solidFill>
                <a:cs typeface="Arial" pitchFamily="34" charset="0"/>
              </a:rPr>
              <a:t>(12.6.2026.)</a:t>
            </a:r>
            <a:r>
              <a:rPr lang="hr-HR" b="0" dirty="0">
                <a:solidFill>
                  <a:srgbClr val="FF0000"/>
                </a:solidFill>
                <a:cs typeface="Arial" pitchFamily="34" charset="0"/>
              </a:rPr>
              <a:t>: </a:t>
            </a:r>
            <a:r>
              <a:rPr lang="hr-HR" dirty="0">
                <a:solidFill>
                  <a:schemeClr val="tx1"/>
                </a:solidFill>
                <a:cs typeface="Arial" pitchFamily="34" charset="0"/>
              </a:rPr>
              <a:t>Zadaća se piše četiri školska sata (180 minuta) u stupcima na trgovinskom ili iscrtanom papiru. Učenik mora napisati najmanje četiri puna stupca. Uz rad se prilaže i koncept. Dopuštena je uporaba Hrvatskog pravopisa.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Hrvatski jezik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5778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Usmeni ispit </a:t>
            </a:r>
            <a:r>
              <a:rPr lang="hr-HR" sz="3200" b="1" dirty="0">
                <a:solidFill>
                  <a:srgbClr val="FF0000"/>
                </a:solidFill>
                <a:cs typeface="Arial" pitchFamily="34" charset="0"/>
              </a:rPr>
              <a:t>(20.6. i </a:t>
            </a:r>
            <a:r>
              <a:rPr lang="en-US" sz="3200" b="1" dirty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hr-HR" sz="3200" b="1" dirty="0">
                <a:solidFill>
                  <a:srgbClr val="FF0000"/>
                </a:solidFill>
                <a:cs typeface="Arial" pitchFamily="34" charset="0"/>
              </a:rPr>
              <a:t>2.6.2026.)</a:t>
            </a:r>
            <a:r>
              <a:rPr lang="hr-HR" sz="3200" dirty="0">
                <a:solidFill>
                  <a:srgbClr val="FF0000"/>
                </a:solidFill>
                <a:cs typeface="Arial" pitchFamily="34" charset="0"/>
              </a:rPr>
              <a:t>: </a:t>
            </a: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Može trajati do 20 minuta. Učenik izvlači listić s tri pitanja od kojih prvo traži znanje iz hrvatske književnosti (pisac, tekst); drugo poznavanje epohe (razdoblja), smjerova (sinteza); treće mora biti pitanje iz hrvatskog jezika (s jedne od razina: fonološke, morfološke, leksikološke, frazeološke, sintaktičke, diskurzivne, semantičke, dijalekatske ili povijest jezika).</a:t>
            </a:r>
          </a:p>
          <a:p>
            <a:pPr>
              <a:buFont typeface="Wingdings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cs typeface="Arial" pitchFamily="34" charset="0"/>
              </a:rPr>
              <a:t>Konačna ocjena izvodi se iz ocjena obaju dijelova i ne mora biti aritmetička sredina.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3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hr-HR" sz="7800" i="1" dirty="0">
                <a:solidFill>
                  <a:schemeClr val="tx1"/>
                </a:solidFill>
                <a:cs typeface="Arial" pitchFamily="34" charset="0"/>
              </a:rPr>
              <a:t>Engleski ili Njemački jezik: 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Učenik polaže maturu iz prvog ili drugog stranog jezika. </a:t>
            </a:r>
          </a:p>
          <a:p>
            <a:pPr lvl="0">
              <a:buFont typeface="Wingdings" pitchFamily="2" charset="2"/>
              <a:buChar char="Ø"/>
            </a:pP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Pismeni ispit </a:t>
            </a:r>
            <a:r>
              <a:rPr lang="hr-HR" sz="7800" b="1" dirty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en-US" sz="7800" b="1" dirty="0">
                <a:solidFill>
                  <a:srgbClr val="FF0000"/>
                </a:solidFill>
                <a:cs typeface="Arial" pitchFamily="34" charset="0"/>
              </a:rPr>
              <a:t>1</a:t>
            </a:r>
            <a:r>
              <a:rPr lang="hr-HR" sz="7800" b="1" dirty="0">
                <a:solidFill>
                  <a:srgbClr val="FF0000"/>
                </a:solidFill>
                <a:cs typeface="Arial" pitchFamily="34" charset="0"/>
              </a:rPr>
              <a:t>3.6.2026.) 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traje 240 minuta.                                          </a:t>
            </a:r>
            <a:r>
              <a:rPr lang="hr-HR" sz="7800" b="1" i="1" dirty="0">
                <a:solidFill>
                  <a:schemeClr val="tx1"/>
                </a:solidFill>
                <a:cs typeface="Arial" pitchFamily="34" charset="0"/>
              </a:rPr>
              <a:t>A) 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1. Tekst na stranom jeziku pomoću kojeg se provjerava razumijevanje na osnovi čitanja (dužina teksta oko 2 stranice).          </a:t>
            </a:r>
          </a:p>
          <a:p>
            <a:pPr lvl="0">
              <a:buNone/>
            </a:pPr>
            <a:r>
              <a:rPr lang="hr-HR" sz="7800" dirty="0">
                <a:cs typeface="Arial" pitchFamily="34" charset="0"/>
              </a:rPr>
              <a:t>	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2. Teksta na hrvatskom jeziku (dužine oko 30 redaka). Nije dozvoljena uporaba dvojezičnog rječnika.                                                             </a:t>
            </a:r>
            <a:r>
              <a:rPr lang="hr-HR" sz="7800" b="1" i="1" dirty="0">
                <a:solidFill>
                  <a:schemeClr val="tx1"/>
                </a:solidFill>
                <a:cs typeface="Arial" pitchFamily="34" charset="0"/>
              </a:rPr>
              <a:t>B) 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1. Čitanje s razumijevanjem </a:t>
            </a:r>
          </a:p>
          <a:p>
            <a:pPr lvl="0">
              <a:buNone/>
            </a:pPr>
            <a:r>
              <a:rPr lang="hr-HR" sz="7800" dirty="0">
                <a:cs typeface="Arial" pitchFamily="34" charset="0"/>
              </a:rPr>
              <a:t>	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2. Vježbe vokabulara i gramatike       </a:t>
            </a:r>
          </a:p>
          <a:p>
            <a:pPr lvl="0">
              <a:buNone/>
            </a:pPr>
            <a:r>
              <a:rPr lang="hr-HR" sz="7800" dirty="0">
                <a:cs typeface="Arial" pitchFamily="34" charset="0"/>
              </a:rPr>
              <a:t>	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3. Prijevod s hrvatskog na engl./njem. i prijevod s njem./ engl. na hrvatski jezik </a:t>
            </a:r>
          </a:p>
          <a:p>
            <a:pPr lvl="0">
              <a:buNone/>
            </a:pPr>
            <a:r>
              <a:rPr lang="hr-HR" sz="7800" dirty="0">
                <a:cs typeface="Arial" pitchFamily="34" charset="0"/>
              </a:rPr>
              <a:t>	</a:t>
            </a:r>
            <a:r>
              <a:rPr lang="hr-HR" sz="7800" dirty="0">
                <a:solidFill>
                  <a:schemeClr val="tx1"/>
                </a:solidFill>
                <a:cs typeface="Arial" pitchFamily="34" charset="0"/>
              </a:rPr>
              <a:t>4. Pismeno izražavanje na stranom jeziku. 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Strani jezik ili Matematika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634</TotalTime>
  <Words>1858</Words>
  <Application>Microsoft Office PowerPoint</Application>
  <PresentationFormat>Prikaz na zaslonu (4:3)</PresentationFormat>
  <Paragraphs>125</Paragraphs>
  <Slides>37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37</vt:i4>
      </vt:variant>
    </vt:vector>
  </HeadingPairs>
  <TitlesOfParts>
    <vt:vector size="45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Gomilanje</vt:lpstr>
      <vt:lpstr>MATURA</vt:lpstr>
      <vt:lpstr>Sadržaj</vt:lpstr>
      <vt:lpstr>1. Matura u Gimnaziji Livno šk. 2025./2026. godine</vt:lpstr>
      <vt:lpstr> Obrana maturalnog rada  </vt:lpstr>
      <vt:lpstr>PowerPoint prezentacija</vt:lpstr>
      <vt:lpstr>Obvezni predmeti </vt:lpstr>
      <vt:lpstr>Hrvatski jezik </vt:lpstr>
      <vt:lpstr>PowerPoint prezentacija</vt:lpstr>
      <vt:lpstr>Strani jezik ili Matematika</vt:lpstr>
      <vt:lpstr>PowerPoint prezentacija</vt:lpstr>
      <vt:lpstr>Strani jezik ili Matematika</vt:lpstr>
      <vt:lpstr>PowerPoint prezentacija</vt:lpstr>
      <vt:lpstr>Izborni predmet</vt:lpstr>
      <vt:lpstr>PowerPoint prezentacija</vt:lpstr>
      <vt:lpstr>PowerPoint prezentacija</vt:lpstr>
      <vt:lpstr>PowerPoint prezentacija</vt:lpstr>
      <vt:lpstr>PowerPoint prezentacija</vt:lpstr>
      <vt:lpstr>2. Državna matura u RH u lipnju 2026. godine</vt:lpstr>
      <vt:lpstr>PowerPoint prezentacija</vt:lpstr>
      <vt:lpstr>PowerPoint prezentacija</vt:lpstr>
      <vt:lpstr>PowerPoint prezentacija</vt:lpstr>
      <vt:lpstr> ISPITI IZBORNOGA DIJELA DM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MATURA</dc:title>
  <dc:creator>Asus</dc:creator>
  <cp:lastModifiedBy>Korisnik</cp:lastModifiedBy>
  <cp:revision>42</cp:revision>
  <dcterms:created xsi:type="dcterms:W3CDTF">2018-11-08T21:11:41Z</dcterms:created>
  <dcterms:modified xsi:type="dcterms:W3CDTF">2025-12-04T12:08:19Z</dcterms:modified>
</cp:coreProperties>
</file>