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7" r:id="rId6"/>
    <p:sldId id="273" r:id="rId7"/>
    <p:sldId id="260" r:id="rId8"/>
    <p:sldId id="261" r:id="rId9"/>
    <p:sldId id="269" r:id="rId10"/>
    <p:sldId id="270" r:id="rId11"/>
    <p:sldId id="262" r:id="rId12"/>
    <p:sldId id="272" r:id="rId13"/>
    <p:sldId id="263" r:id="rId14"/>
    <p:sldId id="264" r:id="rId15"/>
    <p:sldId id="265" r:id="rId16"/>
    <p:sldId id="266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44139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808197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0910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998407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6815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689708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589132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34429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0644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07081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5702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06830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3324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71127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74495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76073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A9C3F-6C51-4F71-BB12-7C359FDEA999}" type="datetimeFigureOut">
              <a:rPr lang="hr-BA" smtClean="0"/>
              <a:t>4. 12. 2025.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C00F76-0C2F-438D-A18B-0A65187E4C2A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04394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fzg.hr/" TargetMode="External"/><Relationship Id="rId7" Type="http://schemas.openxmlformats.org/officeDocument/2006/relationships/hyperlink" Target="http://hr.wikipedia.org/wiki/Hardver" TargetMode="External"/><Relationship Id="rId2" Type="http://schemas.openxmlformats.org/officeDocument/2006/relationships/hyperlink" Target="http://www.cas.usf.edu/english/walker/mla.htm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ee-bj.htnet.hr/zbjelanovic/Files/Informatika/Sadrzaj-arh.htm" TargetMode="External"/><Relationship Id="rId5" Type="http://schemas.openxmlformats.org/officeDocument/2006/relationships/hyperlink" Target="http://www.howstuffworks.com/" TargetMode="External"/><Relationship Id="rId4" Type="http://schemas.openxmlformats.org/officeDocument/2006/relationships/hyperlink" Target="http://www.ffzg.hr/anglist/hrv.htm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9A8D9D-1139-18BF-7132-252F953BD9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BA" dirty="0"/>
              <a:t>Upute za pisanje maturalnog rada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15FDF8A-A90C-9873-4EC9-8388C27E6D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63016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CBC11E-0A97-E9A5-2CEA-D08F2EA94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BA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28B16C0-FB4A-6277-9172-A5911F325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hr-HR" sz="1800" b="1" i="1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Tablica 1.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Promjene paradigme managementa</a:t>
            </a:r>
            <a:endParaRPr lang="hr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BA" dirty="0"/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E6E974E6-33B2-369A-087F-AF1B50C2DE11}"/>
              </a:ext>
            </a:extLst>
          </p:cNvPr>
          <p:cNvGraphicFramePr>
            <a:graphicFrameLocks noGrp="1"/>
          </p:cNvGraphicFramePr>
          <p:nvPr/>
        </p:nvGraphicFramePr>
        <p:xfrm>
          <a:off x="2323306" y="2628741"/>
          <a:ext cx="5305425" cy="30943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8675">
                  <a:extLst>
                    <a:ext uri="{9D8B030D-6E8A-4147-A177-3AD203B41FA5}">
                      <a16:colId xmlns:a16="http://schemas.microsoft.com/office/drawing/2014/main" val="3355947091"/>
                    </a:ext>
                  </a:extLst>
                </a:gridCol>
                <a:gridCol w="250190">
                  <a:extLst>
                    <a:ext uri="{9D8B030D-6E8A-4147-A177-3AD203B41FA5}">
                      <a16:colId xmlns:a16="http://schemas.microsoft.com/office/drawing/2014/main" val="1366057547"/>
                    </a:ext>
                  </a:extLst>
                </a:gridCol>
                <a:gridCol w="2130425">
                  <a:extLst>
                    <a:ext uri="{9D8B030D-6E8A-4147-A177-3AD203B41FA5}">
                      <a16:colId xmlns:a16="http://schemas.microsoft.com/office/drawing/2014/main" val="112110781"/>
                    </a:ext>
                  </a:extLst>
                </a:gridCol>
                <a:gridCol w="2096135">
                  <a:extLst>
                    <a:ext uri="{9D8B030D-6E8A-4147-A177-3AD203B41FA5}">
                      <a16:colId xmlns:a16="http://schemas.microsoft.com/office/drawing/2014/main" val="3574443560"/>
                    </a:ext>
                  </a:extLst>
                </a:gridCol>
              </a:tblGrid>
              <a:tr h="2241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9839582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PARADIGMA XX. STOLJEĆA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PARADIGMA XXI. STOLJEĆA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842932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Kultura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Stabilnost, efikasnost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Promjene, rješavanje problema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99976443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Tehnologija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Mehanička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Elektronička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81816129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Zadaci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Fizički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Mentalni, temeljeni na ideji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2010324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Hijerarhija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Vertikalna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Horizontalna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0048715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Organizacija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“Piramida”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Mreža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62395909"/>
                  </a:ext>
                </a:extLst>
              </a:tr>
              <a:tr h="155575">
                <a:tc gridSpan="2"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Moć/kontrola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hr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Vrhovni management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Široko disperzirana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8583014"/>
                  </a:ext>
                </a:extLst>
              </a:tr>
              <a:tr h="155575">
                <a:tc gridSpan="2"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Ciljevi karijere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hr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Sigurnost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Osobni razvoj; vrhunska stručnost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8666177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Vodstvo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Autokratsko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Transformacijsko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9266755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Zaposleni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Homogeni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Kulturno raznoliki i različiti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2358275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Obavljanje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Pojedinci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Timovi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82804198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posla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37125129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Tržišta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Lokalna, domaća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Globalna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9606319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Fokus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Profit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Potrošači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3138356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Kvaliteta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Moguća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25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Vrhunska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1472803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Resursi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Kapital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Znanje i informacije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65644099"/>
                  </a:ext>
                </a:extLst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Prednost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">
                          <a:effectLst/>
                        </a:rPr>
                        <a:t> 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>
                          <a:effectLst/>
                        </a:rPr>
                        <a:t>Cijena</a:t>
                      </a:r>
                      <a:endParaRPr lang="hr-B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29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Vrijeme</a:t>
                      </a:r>
                      <a:endParaRPr lang="hr-B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4750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496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B2AF84-A7EA-AADB-0CB1-20C425502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VAŽNO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7621C65-C696-6838-CD6D-17AEA6662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3996"/>
            <a:ext cx="8596668" cy="533228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hr-H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Prepisivanje tuđeg teksta, tuđih misli, a bez stavljanja u navodnike i navođenja izvora u fusnotama i bilješkama je „literarna krađa“, plagijat, ne služi na čast autoru maturalnog rada.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Postoji više načina citiranja u tekstu:</a:t>
            </a:r>
            <a:endParaRPr lang="hr-BA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Fusnote (</a:t>
            </a:r>
            <a:r>
              <a:rPr lang="hr-HR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</a:t>
            </a: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insert </a:t>
            </a:r>
            <a:r>
              <a:rPr lang="hr-HR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Footnote</a:t>
            </a: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navesti sve kao u literaturi)</a:t>
            </a:r>
            <a:endParaRPr lang="hr-BA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tekstu i to na dva načina: </a:t>
            </a:r>
            <a:endParaRPr lang="hr-BA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-"/>
            </a:pP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prezime autora izvan zagrade: </a:t>
            </a:r>
            <a:r>
              <a:rPr lang="hr-HR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Suby</a:t>
            </a: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(2019) tvrdi da je digitalni marketing najprofitabilnija struka u 21. stoljeću.</a:t>
            </a:r>
            <a:endParaRPr lang="hr-BA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Times New Roman" panose="02020603050405020304" pitchFamily="18" charset="0"/>
              <a:buChar char="-"/>
            </a:pP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prezime i godina izdavanja u zagradi: Digitalni marketing najprofitabilnija je struka u 21. stoljeću (</a:t>
            </a:r>
            <a:r>
              <a:rPr lang="hr-HR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Suby</a:t>
            </a: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2019). </a:t>
            </a:r>
            <a:endParaRPr lang="hr-BA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576044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C241CE-C566-899C-83C3-C1F3C4EED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5FC50F9-A88C-92F3-4328-FEBE98A10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dirty="0">
                <a:solidFill>
                  <a:srgbClr val="FF0000"/>
                </a:solidFill>
              </a:rPr>
              <a:t>NEMOJTE SE BOJATI NAVOĐENJA</a:t>
            </a:r>
          </a:p>
          <a:p>
            <a:r>
              <a:rPr lang="hr-BA" dirty="0">
                <a:solidFill>
                  <a:srgbClr val="FF0000"/>
                </a:solidFill>
              </a:rPr>
              <a:t>NA SVAKOJ STRANICI TREBAJU BITI BAREM 2 NAVODA!</a:t>
            </a:r>
          </a:p>
        </p:txBody>
      </p:sp>
    </p:spTree>
    <p:extLst>
      <p:ext uri="{BB962C8B-B14F-4D97-AF65-F5344CB8AC3E}">
        <p14:creationId xmlns:p14="http://schemas.microsoft.com/office/powerpoint/2010/main" val="2769726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B7052E-DA30-497D-EF86-67637407C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ZAKLJUČAK (NE stavlja se broj poglavlja) </a:t>
            </a:r>
            <a:br>
              <a:rPr lang="hr-B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BA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7D93600-362C-E345-0C4B-7EEE3C914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Zaključak obično obuhvaća jednu stranicu teksta.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491830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9D144C-6DB2-FE27-8366-C40D1AF43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40423"/>
            <a:ext cx="8596668" cy="1320800"/>
          </a:xfrm>
        </p:spPr>
        <p:txBody>
          <a:bodyPr>
            <a:normAutofit/>
          </a:bodyPr>
          <a:lstStyle/>
          <a:p>
            <a: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LITERATURA/IZVORI </a:t>
            </a:r>
            <a:b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 stavlja se broj poglavlja)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672AA31-F8EC-167E-7EDD-9987BAAE2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011196" cy="438404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Redoslijed navođenja izvora za knjige izgleda ovako: </a:t>
            </a:r>
            <a:endParaRPr lang="hr-BA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Prezime autora, Inicijal imena, Naslov knjige (</a:t>
            </a:r>
            <a:r>
              <a:rPr lang="hr-HR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kurzivu</a:t>
            </a:r>
            <a:r>
              <a:rPr lang="hr-H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Naziv izdavača, Mjesto izdanja, Godina izdanja. (Svi se pojedini elementi odjeljuju zarezom!) </a:t>
            </a:r>
            <a:endParaRPr lang="hr-BA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Knjige: </a:t>
            </a:r>
            <a:endParaRPr lang="hr-BA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MANĐERALO, S., </a:t>
            </a:r>
            <a:r>
              <a:rPr lang="hr-HR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Kutija za čuvanje vremena</a:t>
            </a:r>
            <a:r>
              <a:rPr lang="hr-H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Svjetlo riječi, Livno, 1996. </a:t>
            </a:r>
            <a:endParaRPr lang="hr-BA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ili </a:t>
            </a:r>
            <a:endParaRPr lang="hr-BA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Stipo MANĐERALO, </a:t>
            </a:r>
            <a:r>
              <a:rPr lang="hr-HR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Kutija za čuvanje vremena</a:t>
            </a:r>
            <a:r>
              <a:rPr lang="hr-HR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Svjetlo riječi, Livno, 1996. </a:t>
            </a:r>
            <a:endParaRPr lang="hr-BA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025376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AF1E3A-D5A9-6E70-7AAA-0DCF98791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891D85-52C5-2E25-64DE-72460F4D4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2993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hr-HR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članke u časopisima: </a:t>
            </a:r>
            <a:endParaRPr lang="hr-BA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Suton-Ćavar, Željka; Dragić, Marko, </a:t>
            </a:r>
            <a:r>
              <a:rPr lang="hr-HR" sz="22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hr-HR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Starinske molitvene pjesme u Rujnu kod Širokoga Brijega“</a:t>
            </a:r>
            <a:r>
              <a:rPr lang="hr-HR" sz="22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Motrišta, br. 35. Mostar, 2006., str. 47-58. </a:t>
            </a:r>
            <a:endParaRPr lang="hr-BA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Citiranje iz novina: </a:t>
            </a:r>
            <a:endParaRPr lang="hr-BA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Ljubo Karaman, „O negdašnjim upravnicima i staroj vijećnici grada Splita”, Novo doba, Split, 24. XII. 1927.,11. </a:t>
            </a:r>
            <a:r>
              <a:rPr lang="hr-HR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r-BA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Citiranje enciklopedijskih članaka: </a:t>
            </a:r>
            <a:endParaRPr lang="hr-BA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„Austro-ugarska nagodba”, Hrvatska enciklopedija (dalje: HE), sv. 1., Zagreb: Leksikografski zavod „Miroslav Krleža“, 1999. </a:t>
            </a:r>
            <a:endParaRPr lang="hr-BA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947497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9F41AE-EF98-BBDE-DBFF-EACE16A4C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CEBFD4-7C24-1C7E-8B0F-B962DA213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0575"/>
            <a:ext cx="8596668" cy="452078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Internet stranice:</a:t>
            </a:r>
            <a:endParaRPr lang="hr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8100"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Ako učenik koristi kao jedan od izvora i Internet, svakako treba napisati </a:t>
            </a:r>
            <a:r>
              <a:rPr lang="hr-HR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izvor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,tj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citirati ih. Osim uobičajenih podataka o </a:t>
            </a:r>
            <a:r>
              <a:rPr lang="hr-H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autoru, naslovu, izdavaču,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treba dodati </a:t>
            </a:r>
            <a:r>
              <a:rPr lang="hr-H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vrstu servisa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koji je korišten, kao i </a:t>
            </a:r>
            <a:r>
              <a:rPr lang="hr-H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 dostupa – link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odnosno </a:t>
            </a:r>
            <a:r>
              <a:rPr lang="hr-H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http adresu (URL).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Link je važniji dio i obično </a:t>
            </a:r>
            <a:r>
              <a:rPr lang="hr-H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podvlači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Treba dodati </a:t>
            </a:r>
            <a:r>
              <a:rPr lang="hr-HR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datum 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pribavljanja informacija, a to je potrebno zato što se informacije na Internetu često brzo obnavljaju i dopunjuju.</a:t>
            </a:r>
            <a:endParaRPr lang="hr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http://www.cas.usf.edu/english/walker/mla.html/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27.4.1998.</a:t>
            </a:r>
            <a:endParaRPr lang="hr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www.ffzg.hr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www.ffzg.hr/anglist/hrv.htm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30.9.2009.</a:t>
            </a:r>
            <a:endParaRPr lang="hr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lang="hr-H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Stuff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Works,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www.howstuffworks.com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(12.5.2004.)</a:t>
            </a:r>
            <a:endParaRPr lang="hr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http://free-bj.htnet.hr/zbjelanovic/Files/Informatika/Sadrzaj-arh.htm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(12.5.2004.)</a:t>
            </a:r>
            <a:endParaRPr lang="hr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Wikipedija, </a:t>
            </a:r>
            <a:r>
              <a:rPr lang="hr-HR" sz="1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http://hr.wikipedia.org/wiki/Hardver</a:t>
            </a:r>
            <a:r>
              <a:rPr lang="hr-H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(15.9.2007.)</a:t>
            </a:r>
            <a:endParaRPr lang="hr-B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192473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2F21E5-3FF1-27C9-1026-043FD24C7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Popis priloga</a:t>
            </a:r>
            <a:b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 stavlja se broj poglavlja)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1E8B6F-53E2-79DF-896F-1EEF5C24F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b="1" dirty="0"/>
              <a:t>Npr.</a:t>
            </a:r>
          </a:p>
          <a:p>
            <a:r>
              <a:rPr lang="hr-BA" b="1" dirty="0"/>
              <a:t>Slike:</a:t>
            </a:r>
          </a:p>
          <a:p>
            <a:r>
              <a:rPr lang="hr-BA" b="1" dirty="0"/>
              <a:t>Maturanti-(link od kuda je slika)……………………………………………………………….10</a:t>
            </a:r>
          </a:p>
          <a:p>
            <a:r>
              <a:rPr lang="hr-BA" b="1" dirty="0"/>
              <a:t>Tablice:</a:t>
            </a:r>
          </a:p>
          <a:p>
            <a:r>
              <a:rPr lang="hr-HR" sz="1800" b="1" dirty="0">
                <a:solidFill>
                  <a:srgbClr val="000000"/>
                </a:solidFill>
                <a:effectLst/>
                <a:latin typeface="Times" panose="02020603050405020304" pitchFamily="18" charset="0"/>
                <a:ea typeface="Times New Roman" panose="02020603050405020304" pitchFamily="18" charset="0"/>
              </a:rPr>
              <a:t>Promjene paradigme managementa……………………………………………, 12</a:t>
            </a:r>
            <a:endParaRPr lang="hr-BA" b="1" dirty="0"/>
          </a:p>
        </p:txBody>
      </p:sp>
    </p:spTree>
    <p:extLst>
      <p:ext uri="{BB962C8B-B14F-4D97-AF65-F5344CB8AC3E}">
        <p14:creationId xmlns:p14="http://schemas.microsoft.com/office/powerpoint/2010/main" val="301993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D28CD8-4530-1F1A-D1AC-76F75E70A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GLAVNE FAZE U IZRADI MATURALNOG RADA </a:t>
            </a:r>
            <a:br>
              <a:rPr lang="hr-B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BA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C43319-F347-5A24-95F2-9F9A1C66F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UTVRĐIVANJE TEME,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UTVRĐIVANJE PLANA RADA (UVOD, GLAVNI DIO, ZAKLJUČAK),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PRIKUPLJANJE GRAĐE,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RASPORED GRADIVA U BUDUĆEM RUKOPISU,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PRVI RUKOPIS,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KONTROLA I POBOLJŠANJE RUKOPISA.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047713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41C9D8-61EB-5233-8F93-6EC558FCB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54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Struktura maturalnog rada</a:t>
            </a:r>
            <a:br>
              <a:rPr lang="hr-B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BA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3174FB8-137E-C868-8933-A7015880D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NASLOVNA STRANICA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SADRŽAJ/KAZALO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UVOD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GLAVNI DIO, (Glavni dio je uobičajeno podijeliti na naslovljena poglavlja)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ZAKLJUČAK 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POPIS LITERATURE,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PRILOZI (popis priloga, crteža, grafova…) 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-POSLJEDNJA STRANICA</a:t>
            </a: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235699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003EEE-62FD-EABE-EFE4-2FF8E514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SADRŽAJ/KAZALO</a:t>
            </a:r>
            <a:r>
              <a:rPr lang="hr-H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hr-H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sz="36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(ne stavlja se broj poglavlja)</a:t>
            </a:r>
            <a:br>
              <a:rPr lang="hr-HR" sz="36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BA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BF26E81-2E44-5995-4260-6789E5FE9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18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Numeriranje stranica kreće od „Sadržaja” brojem „2”</a:t>
            </a:r>
          </a:p>
          <a:p>
            <a:pPr marL="0" indent="0">
              <a:buNone/>
            </a:pPr>
            <a:endParaRPr lang="hr-BA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Tablica sadržaja kreira se umetanjem tablice u programu Word, no ta tablica se kreira tek kada ste odredili i napisali u tekstu naslove i podnaslove. Naslove i podnaslove rada potrebno je zacrniti i označiti pripadajućim stilovima</a:t>
            </a:r>
            <a:endParaRPr lang="hr-B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122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011675-07D2-5E44-A489-15DDDDEBD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Opće napomene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ED5D1EC-017F-1D23-06DF-BA629911B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0849"/>
            <a:ext cx="8596668" cy="495214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hr-HR" sz="2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Standardna veličina slova za cijeli tekst je 12 (naslovi 12 ili 14)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hr-HR" sz="2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Font-Times </a:t>
            </a:r>
            <a:r>
              <a:rPr lang="hr-HR" sz="2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hr-HR" sz="2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ew Roman </a:t>
            </a: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hr-HR" sz="2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riječi se odvajaju samo jednim razmakom</a:t>
            </a:r>
            <a:endParaRPr lang="hr-BA" sz="29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hr-HR" sz="2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interpunkcijski znakovi (. , ? ! : ; ) pišu se zajedno s riječju iza koje slijede, nakon toga obvezno jedan razmak</a:t>
            </a:r>
            <a:endParaRPr lang="hr-BA" sz="29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hr-HR" sz="2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navodnici i zagrade pišu se zajedno s riječju ispred i iza koje se nalaze</a:t>
            </a:r>
            <a:endParaRPr lang="hr-BA" sz="29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hr-HR" sz="29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crtica se piše zajedno s riječima između kojih stoji ako se radi o složenici (npr. matematičko-informatički), a odvojeno ako se koristi u neku drugu svrhu</a:t>
            </a:r>
            <a:endParaRPr lang="hr-BA" sz="29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9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Tekst treba pisati u odlomcima </a:t>
            </a:r>
            <a:endParaRPr lang="hr-BA" sz="29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29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Početak odlomka mora biti uvučen - tipka &lt;</a:t>
            </a:r>
            <a:r>
              <a:rPr lang="hr-HR" sz="2900" b="1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</a:t>
            </a:r>
            <a:r>
              <a:rPr lang="hr-HR" sz="29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&gt;.</a:t>
            </a:r>
            <a:endParaRPr lang="hr-BA" sz="29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91174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40973A-9D2B-6C4D-8A05-486FAA99A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D90406-EEFC-6C3C-6726-DFBD86CD9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49286"/>
            <a:ext cx="9000922" cy="419911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hr-B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Odabrati poravnanje (obostrano), prored (1.5)</a:t>
            </a:r>
          </a:p>
          <a:p>
            <a:pPr>
              <a:lnSpc>
                <a:spcPct val="150000"/>
              </a:lnSpc>
            </a:pP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Tekst treba obostrano poravnati (naslove ćemo naknadno oblikovati), a standardni prored za maturalni je 1,5</a:t>
            </a:r>
          </a:p>
          <a:p>
            <a:pPr>
              <a:lnSpc>
                <a:spcPct val="150000"/>
              </a:lnSpc>
            </a:pP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označiti sve (</a:t>
            </a:r>
            <a:r>
              <a:rPr lang="hr-B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Edit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All)</a:t>
            </a:r>
          </a:p>
          <a:p>
            <a:pPr>
              <a:lnSpc>
                <a:spcPct val="150000"/>
              </a:lnSpc>
            </a:pP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poravnanje (Format- </a:t>
            </a:r>
            <a:r>
              <a:rPr lang="hr-B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Paragraph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Aligment:justified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prored je 1.5 (Format – </a:t>
            </a:r>
            <a:r>
              <a:rPr lang="hr-B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Paragraph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Line </a:t>
            </a:r>
            <a:r>
              <a:rPr lang="hr-B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spacing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1.5 </a:t>
            </a:r>
            <a:r>
              <a:rPr lang="hr-B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lines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hr-B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Postaviti standardne margine stranica</a:t>
            </a:r>
          </a:p>
          <a:p>
            <a:pPr>
              <a:lnSpc>
                <a:spcPct val="150000"/>
              </a:lnSpc>
            </a:pPr>
            <a:r>
              <a:rPr lang="hr-B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Standarne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margine –gore, dolje, lijevo i desno </a:t>
            </a:r>
            <a:r>
              <a:rPr lang="hr-B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2,54 cm</a:t>
            </a:r>
          </a:p>
        </p:txBody>
      </p:sp>
    </p:spTree>
    <p:extLst>
      <p:ext uri="{BB962C8B-B14F-4D97-AF65-F5344CB8AC3E}">
        <p14:creationId xmlns:p14="http://schemas.microsoft.com/office/powerpoint/2010/main" val="140930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CF78D0-D268-4513-B1B8-158248BEB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UVOD </a:t>
            </a:r>
            <a:b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r-HR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 stavlja se broj poglavlja) </a:t>
            </a:r>
            <a:br>
              <a:rPr lang="hr-B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BA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12F278D-74DA-6BCF-F568-0BC001854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sz="2800" dirty="0">
                <a:latin typeface="Aptos Display" panose="020B0004020202020204" pitchFamily="34" charset="0"/>
              </a:rPr>
              <a:t>Precizirati predmet rada, problematiku koju će obrađivati, objasniti organizaciju i plan rada.</a:t>
            </a:r>
          </a:p>
        </p:txBody>
      </p:sp>
    </p:spTree>
    <p:extLst>
      <p:ext uri="{BB962C8B-B14F-4D97-AF65-F5344CB8AC3E}">
        <p14:creationId xmlns:p14="http://schemas.microsoft.com/office/powerpoint/2010/main" val="1093236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141312-21C5-3CAC-5D82-D545EFD08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GLAVNI DIO</a:t>
            </a:r>
            <a:endParaRPr lang="hr-BA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BE2D06-26F1-0F9D-CDBF-770C4055C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Stavlja se broj poglavlja- naslovi i podnaslovi se u glavnom dijelu numeriraju, prvo poglavlje, prvi naslov će imati broj 1 i tako redom)</a:t>
            </a:r>
          </a:p>
          <a:p>
            <a:r>
              <a:rPr lang="hr-H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 Ptice</a:t>
            </a:r>
          </a:p>
          <a:p>
            <a:pPr marL="0" indent="0">
              <a:buNone/>
            </a:pPr>
            <a:r>
              <a:rPr lang="hr-H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1.1. Vrste ptica</a:t>
            </a:r>
            <a:endParaRPr lang="hr-B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BA" dirty="0"/>
          </a:p>
          <a:p>
            <a:r>
              <a:rPr lang="hr-HR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Glavni dio rada obuhvaća najviše 15 – 20 stranica teksta.</a:t>
            </a:r>
          </a:p>
          <a:p>
            <a:r>
              <a:rPr lang="hr-HR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Najmanje 10!</a:t>
            </a:r>
            <a:endParaRPr lang="hr-B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B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postoji naslov bez teksta!</a:t>
            </a:r>
          </a:p>
          <a:p>
            <a:r>
              <a:rPr lang="hr-B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„Glavni” naslov ide uvijek na novu stranicu</a:t>
            </a:r>
          </a:p>
        </p:txBody>
      </p:sp>
    </p:spTree>
    <p:extLst>
      <p:ext uri="{BB962C8B-B14F-4D97-AF65-F5344CB8AC3E}">
        <p14:creationId xmlns:p14="http://schemas.microsoft.com/office/powerpoint/2010/main" val="2446587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44431A-4DD9-2F2A-81F0-F672E67CE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E3EAB2A-17E7-80D0-FB8D-AECD454AB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B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4A90C9E-A98D-A56C-FBB8-861726B04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BA"/>
          </a:p>
        </p:txBody>
      </p:sp>
      <p:pic>
        <p:nvPicPr>
          <p:cNvPr id="2049" name="Picture 1">
            <a:extLst>
              <a:ext uri="{FF2B5EF4-FFF2-40B4-BE49-F238E27FC236}">
                <a16:creationId xmlns:a16="http://schemas.microsoft.com/office/drawing/2014/main" id="{7A208D6D-08A6-1095-E697-110E81131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277" y="1772019"/>
            <a:ext cx="2391896" cy="2529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53022C19-9A42-0EB0-997A-F05E8D1AF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555" y="4414628"/>
            <a:ext cx="203934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Slika 1. Maturanti</a:t>
            </a:r>
            <a:endParaRPr kumimoji="0" lang="hr-HR" altLang="sr-Latn-R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010724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Narančasto-crven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TM02900688[[fn=Faseta]]</Template>
  <TotalTime>416</TotalTime>
  <Words>1063</Words>
  <Application>Microsoft Office PowerPoint</Application>
  <PresentationFormat>Široki zaslon</PresentationFormat>
  <Paragraphs>158</Paragraphs>
  <Slides>17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8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26" baseType="lpstr">
      <vt:lpstr>Aptos Display</vt:lpstr>
      <vt:lpstr>Arial</vt:lpstr>
      <vt:lpstr>Calibri</vt:lpstr>
      <vt:lpstr>Times</vt:lpstr>
      <vt:lpstr>Times New Roman</vt:lpstr>
      <vt:lpstr>Trebuchet MS</vt:lpstr>
      <vt:lpstr>Wingdings</vt:lpstr>
      <vt:lpstr>Wingdings 3</vt:lpstr>
      <vt:lpstr>Faseta</vt:lpstr>
      <vt:lpstr>Upute za pisanje maturalnog rada</vt:lpstr>
      <vt:lpstr>GLAVNE FAZE U IZRADI MATURALNOG RADA  </vt:lpstr>
      <vt:lpstr>Struktura maturalnog rada </vt:lpstr>
      <vt:lpstr>SADRŽAJ/KAZALO  (ne stavlja se broj poglavlja) </vt:lpstr>
      <vt:lpstr>Opće napomene</vt:lpstr>
      <vt:lpstr>PowerPoint prezentacija</vt:lpstr>
      <vt:lpstr>UVOD  (ne stavlja se broj poglavlja)  </vt:lpstr>
      <vt:lpstr>GLAVNI DIO</vt:lpstr>
      <vt:lpstr>PowerPoint prezentacija</vt:lpstr>
      <vt:lpstr>PowerPoint prezentacija</vt:lpstr>
      <vt:lpstr>VAŽNO</vt:lpstr>
      <vt:lpstr>PowerPoint prezentacija</vt:lpstr>
      <vt:lpstr> ZAKLJUČAK (NE stavlja se broj poglavlja)  </vt:lpstr>
      <vt:lpstr>LITERATURA/IZVORI  (ne stavlja se broj poglavlja)</vt:lpstr>
      <vt:lpstr>PowerPoint prezentacija</vt:lpstr>
      <vt:lpstr>PowerPoint prezentacija</vt:lpstr>
      <vt:lpstr>Popis priloga (NE stavlja se broj poglavlja)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Korisnik</dc:creator>
  <cp:lastModifiedBy>Korisnik</cp:lastModifiedBy>
  <cp:revision>3</cp:revision>
  <dcterms:created xsi:type="dcterms:W3CDTF">2025-01-20T08:01:56Z</dcterms:created>
  <dcterms:modified xsi:type="dcterms:W3CDTF">2025-12-04T12:19:37Z</dcterms:modified>
</cp:coreProperties>
</file>